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3678" r:id="rId2"/>
    <p:sldMasterId id="2147483648" r:id="rId3"/>
    <p:sldMasterId id="2147483661" r:id="rId4"/>
    <p:sldMasterId id="2147483680" r:id="rId5"/>
  </p:sldMasterIdLst>
  <p:notesMasterIdLst>
    <p:notesMasterId r:id="rId20"/>
  </p:notesMasterIdLst>
  <p:sldIdLst>
    <p:sldId id="293" r:id="rId6"/>
    <p:sldId id="271" r:id="rId7"/>
    <p:sldId id="2489" r:id="rId8"/>
    <p:sldId id="318" r:id="rId9"/>
    <p:sldId id="2490" r:id="rId10"/>
    <p:sldId id="2124" r:id="rId11"/>
    <p:sldId id="292" r:id="rId12"/>
    <p:sldId id="289" r:id="rId13"/>
    <p:sldId id="2491" r:id="rId14"/>
    <p:sldId id="320" r:id="rId15"/>
    <p:sldId id="2125" r:id="rId16"/>
    <p:sldId id="2098" r:id="rId17"/>
    <p:sldId id="2492" r:id="rId18"/>
    <p:sldId id="31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DD2140-B438-458A-BF02-DB427817CA4B}">
          <p14:sldIdLst>
            <p14:sldId id="293"/>
            <p14:sldId id="271"/>
            <p14:sldId id="2489"/>
            <p14:sldId id="318"/>
            <p14:sldId id="2490"/>
            <p14:sldId id="2124"/>
            <p14:sldId id="292"/>
            <p14:sldId id="289"/>
            <p14:sldId id="2491"/>
            <p14:sldId id="320"/>
            <p14:sldId id="2125"/>
            <p14:sldId id="2098"/>
            <p14:sldId id="2492"/>
            <p14:sldId id="310"/>
          </p14:sldIdLst>
        </p14:section>
      </p14:sectionLst>
    </p:ext>
    <p:ext uri="{EFAFB233-063F-42B5-8137-9DF3F51BA10A}">
      <p15:sldGuideLst xmlns:p15="http://schemas.microsoft.com/office/powerpoint/2012/main">
        <p15:guide id="1" orient="horz" pos="266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en, Medallio CTR (FRA)" initials="GMC(" lastIdx="12" clrIdx="0">
    <p:extLst>
      <p:ext uri="{19B8F6BF-5375-455C-9EA6-DF929625EA0E}">
        <p15:presenceInfo xmlns:p15="http://schemas.microsoft.com/office/powerpoint/2012/main" userId="S::medallio.green.ctr@ad.dot.gov::cda3718e-3e9d-457e-b52f-6953b16bb3f0" providerId="AD"/>
      </p:ext>
    </p:extLst>
  </p:cmAuthor>
  <p:cmAuthor id="2" name="Arnold, Anna CTR (FRA)" initials="AAC(" lastIdx="13" clrIdx="1">
    <p:extLst>
      <p:ext uri="{19B8F6BF-5375-455C-9EA6-DF929625EA0E}">
        <p15:presenceInfo xmlns:p15="http://schemas.microsoft.com/office/powerpoint/2012/main" userId="S::anna.arnold.ctr@ad.dot.gov::3d2331a2-750a-4500-aa4b-5857a233f2f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C8114"/>
    <a:srgbClr val="DEA900"/>
    <a:srgbClr val="009999"/>
    <a:srgbClr val="003D7D"/>
    <a:srgbClr val="8A0E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2" autoAdjust="0"/>
    <p:restoredTop sz="94660"/>
  </p:normalViewPr>
  <p:slideViewPr>
    <p:cSldViewPr snapToGrid="0">
      <p:cViewPr varScale="1">
        <p:scale>
          <a:sx n="63" d="100"/>
          <a:sy n="63" d="100"/>
        </p:scale>
        <p:origin x="1084" y="64"/>
      </p:cViewPr>
      <p:guideLst>
        <p:guide orient="horz" pos="2664"/>
        <p:guide pos="3840"/>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US Transportation GHG Emissions per Sector, 2021* </a:t>
            </a:r>
          </a:p>
        </c:rich>
      </c:tx>
      <c:layout>
        <c:manualLayout>
          <c:xMode val="edge"/>
          <c:yMode val="edge"/>
          <c:x val="0.16059832621764178"/>
          <c:y val="1.988346366805843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B58-4DA6-B2AF-C90EEBD37B3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B58-4DA6-B2AF-C90EEBD37B3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B58-4DA6-B2AF-C90EEBD37B3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B58-4DA6-B2AF-C90EEBD37B3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B58-4DA6-B2AF-C90EEBD37B3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B58-4DA6-B2AF-C90EEBD37B3B}"/>
              </c:ext>
            </c:extLst>
          </c:dPt>
          <c:cat>
            <c:strRef>
              <c:f>Sheet1!$A$3:$A$8</c:f>
              <c:strCache>
                <c:ptCount val="6"/>
                <c:pt idx="0">
                  <c:v>Light Duty Vehicles</c:v>
                </c:pt>
                <c:pt idx="1">
                  <c:v>Ships &amp; Boats</c:v>
                </c:pt>
                <c:pt idx="2">
                  <c:v>Rail</c:v>
                </c:pt>
                <c:pt idx="3">
                  <c:v>Medium-and Heavy Duty Trucks</c:v>
                </c:pt>
                <c:pt idx="4">
                  <c:v>Aircrafts</c:v>
                </c:pt>
                <c:pt idx="5">
                  <c:v>All Other Transportation Sources</c:v>
                </c:pt>
              </c:strCache>
            </c:strRef>
          </c:cat>
          <c:val>
            <c:numRef>
              <c:f>Sheet1!$B$3:$B$8</c:f>
              <c:numCache>
                <c:formatCode>General</c:formatCode>
                <c:ptCount val="6"/>
                <c:pt idx="0">
                  <c:v>1022.8</c:v>
                </c:pt>
                <c:pt idx="1">
                  <c:v>50.2</c:v>
                </c:pt>
                <c:pt idx="2">
                  <c:v>35.200000000000003</c:v>
                </c:pt>
                <c:pt idx="3">
                  <c:v>417.1</c:v>
                </c:pt>
                <c:pt idx="4">
                  <c:v>155.4</c:v>
                </c:pt>
                <c:pt idx="5">
                  <c:v>72.2</c:v>
                </c:pt>
              </c:numCache>
            </c:numRef>
          </c:val>
          <c:extLst>
            <c:ext xmlns:c16="http://schemas.microsoft.com/office/drawing/2014/chart" uri="{C3380CC4-5D6E-409C-BE32-E72D297353CC}">
              <c16:uniqueId val="{0000000C-FB58-4DA6-B2AF-C90EEBD37B3B}"/>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5"/>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61348333275794042"/>
          <c:y val="0.1563130499533551"/>
          <c:w val="0.38651673335205411"/>
          <c:h val="0.6442857042869640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93E4C1-CBDE-4A69-AA50-1916270822B5}" type="datetimeFigureOut">
              <a:rPr lang="en-US" smtClean="0"/>
              <a:t>23-Jul-24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5D7C1-E574-4210-8605-1B900B5CC5CC}" type="slidenum">
              <a:rPr lang="en-US" smtClean="0"/>
              <a:t>‹#›</a:t>
            </a:fld>
            <a:endParaRPr lang="en-US"/>
          </a:p>
        </p:txBody>
      </p:sp>
    </p:spTree>
    <p:extLst>
      <p:ext uri="{BB962C8B-B14F-4D97-AF65-F5344CB8AC3E}">
        <p14:creationId xmlns:p14="http://schemas.microsoft.com/office/powerpoint/2010/main" val="1587911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66700"/>
            <a:ext cx="5486400" cy="3086100"/>
          </a:xfrm>
        </p:spPr>
      </p:sp>
      <p:sp>
        <p:nvSpPr>
          <p:cNvPr id="3" name="Notes Placeholder 2"/>
          <p:cNvSpPr>
            <a:spLocks noGrp="1"/>
          </p:cNvSpPr>
          <p:nvPr>
            <p:ph type="body" idx="1"/>
          </p:nvPr>
        </p:nvSpPr>
        <p:spPr>
          <a:xfrm>
            <a:off x="685800" y="3533775"/>
            <a:ext cx="5727700" cy="4743450"/>
          </a:xfrm>
        </p:spPr>
        <p:txBody>
          <a:bodyPr/>
          <a:lstStyle/>
          <a:p>
            <a:endParaRPr lang="en-US" dirty="0"/>
          </a:p>
          <a:p>
            <a:r>
              <a:rPr lang="en-US" dirty="0"/>
              <a:t>FRA, as US government agency, has a mission to enable the safe, reliable and efficient movement of people and goods. </a:t>
            </a:r>
          </a:p>
          <a:p>
            <a:endParaRPr lang="en-US" dirty="0"/>
          </a:p>
          <a:p>
            <a:r>
              <a:rPr lang="en-US" dirty="0"/>
              <a:t>This mission drives everything that we will talk to you about during this workshop. </a:t>
            </a:r>
          </a:p>
          <a:p>
            <a:endParaRPr lang="en-US" dirty="0">
              <a:cs typeface="Calibri"/>
            </a:endParaRPr>
          </a:p>
        </p:txBody>
      </p:sp>
      <p:sp>
        <p:nvSpPr>
          <p:cNvPr id="4" name="Slide Number Placeholder 3"/>
          <p:cNvSpPr>
            <a:spLocks noGrp="1"/>
          </p:cNvSpPr>
          <p:nvPr>
            <p:ph type="sldNum" sz="quarter" idx="5"/>
          </p:nvPr>
        </p:nvSpPr>
        <p:spPr/>
        <p:txBody>
          <a:bodyPr/>
          <a:lstStyle/>
          <a:p>
            <a:fld id="{EE39CB65-4C82-4503-8644-DC53C466FC3D}" type="slidenum">
              <a:rPr lang="en-US" smtClean="0"/>
              <a:t>3</a:t>
            </a:fld>
            <a:endParaRPr lang="en-US"/>
          </a:p>
        </p:txBody>
      </p:sp>
    </p:spTree>
    <p:extLst>
      <p:ext uri="{BB962C8B-B14F-4D97-AF65-F5344CB8AC3E}">
        <p14:creationId xmlns:p14="http://schemas.microsoft.com/office/powerpoint/2010/main" val="211005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5D7C1-E574-4210-8605-1B900B5CC5CC}" type="slidenum">
              <a:rPr lang="en-US" smtClean="0"/>
              <a:t>7</a:t>
            </a:fld>
            <a:endParaRPr lang="en-US"/>
          </a:p>
        </p:txBody>
      </p:sp>
    </p:spTree>
    <p:extLst>
      <p:ext uri="{BB962C8B-B14F-4D97-AF65-F5344CB8AC3E}">
        <p14:creationId xmlns:p14="http://schemas.microsoft.com/office/powerpoint/2010/main" val="2755605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300"/>
              </a:spcAft>
            </a:pPr>
            <a:r>
              <a:rPr lang="en-US" sz="1000" u="sng" dirty="0"/>
              <a:t>Biofuels Research</a:t>
            </a:r>
          </a:p>
          <a:p>
            <a:pPr>
              <a:lnSpc>
                <a:spcPct val="100000"/>
              </a:lnSpc>
              <a:spcAft>
                <a:spcPts val="300"/>
              </a:spcAft>
            </a:pPr>
            <a:r>
              <a:rPr lang="en-US" sz="1000" dirty="0"/>
              <a:t>Since 2008 FRA has engaged in alternative fuel research.  It started with feasibility study of biodiesel in an Amtrak train in revenue service. Followed by performance of tier 1 and 2 locomotive engines on various blends of biodiesel from 5% biodiesel blended with diesel to 50% blend.  The biodiesel research in the past decade was done in cooperation with the railroads.  Currently, FRA is working with locomotive OEM, DOE and national lab to evaluate various blends of biodiesel and renewable diesel in Tier 4 Progress Rail engine. Research is focus on changes in performance and emissions with increasing blends. Results will be fed to Progress Rail for improvement in their locomotive engines.</a:t>
            </a:r>
          </a:p>
          <a:p>
            <a:pPr>
              <a:lnSpc>
                <a:spcPct val="100000"/>
              </a:lnSpc>
              <a:spcAft>
                <a:spcPts val="300"/>
              </a:spcAft>
            </a:pPr>
            <a:endParaRPr lang="en-US" sz="1000" dirty="0"/>
          </a:p>
          <a:p>
            <a:pPr>
              <a:lnSpc>
                <a:spcPct val="100000"/>
              </a:lnSpc>
              <a:spcAft>
                <a:spcPts val="300"/>
              </a:spcAft>
            </a:pPr>
            <a:r>
              <a:rPr lang="en-US" sz="1000" u="sng" dirty="0"/>
              <a:t>Hydrogen Fuel Safety </a:t>
            </a:r>
          </a:p>
          <a:p>
            <a:pPr>
              <a:lnSpc>
                <a:spcPct val="100000"/>
              </a:lnSpc>
              <a:spcAft>
                <a:spcPts val="300"/>
              </a:spcAft>
            </a:pPr>
            <a:r>
              <a:rPr lang="en-US" sz="1000" dirty="0"/>
              <a:t>Research on this technology began in 2019 with DOE and Sandia National Lab.  The initial research investigated which sector of the rail industry makes the most sense for H2: commuter rail, yard switching and short distance regional operations are best suited H2.  We are investigating the risks surrounding release of H2 following a collision or derailment: immediate release of H2, no release of H2, delayed release of H2, and subsequent resulting actions.  FRA is working with Wabtec on the development of an internal combustion engine that will burn a blend of H2 and diesel fuel. The research is focused on varying the blend of H2 to diesel fuel and recording the engine performance, and emissions reduction.  FRA is also working with Ensco to possibly conduct an impact test similar to the LNG impact test from 2021 of a mock-up of a powerpack consisting of H2 cylinders and fuel cells as currently designed for passenger trainsets.</a:t>
            </a:r>
          </a:p>
          <a:p>
            <a:pPr>
              <a:lnSpc>
                <a:spcPct val="100000"/>
              </a:lnSpc>
              <a:spcAft>
                <a:spcPts val="300"/>
              </a:spcAft>
            </a:pPr>
            <a:endParaRPr lang="en-US" sz="1000" dirty="0"/>
          </a:p>
          <a:p>
            <a:pPr>
              <a:lnSpc>
                <a:spcPct val="100000"/>
              </a:lnSpc>
              <a:spcAft>
                <a:spcPts val="300"/>
              </a:spcAft>
            </a:pPr>
            <a:r>
              <a:rPr lang="en-US" sz="1000" u="sng" dirty="0"/>
              <a:t>Battery Electric Locomotive</a:t>
            </a:r>
          </a:p>
          <a:p>
            <a:pPr>
              <a:lnSpc>
                <a:spcPct val="100000"/>
              </a:lnSpc>
              <a:spcAft>
                <a:spcPts val="300"/>
              </a:spcAft>
            </a:pPr>
            <a:r>
              <a:rPr lang="en-US" sz="1000" dirty="0"/>
              <a:t>FRA worked closely with NS Corp between 2010 – 2014 in development of their battery electric locomotive.  Current research is focused on understanding the fire safety and toxicity of battery electric locomotives. Tests at TTC are also being considered to assess the performance of the batteries under heavy loads as can be experienced during rail accidents.  </a:t>
            </a:r>
          </a:p>
          <a:p>
            <a:endParaRPr lang="en-US" dirty="0"/>
          </a:p>
        </p:txBody>
      </p:sp>
      <p:sp>
        <p:nvSpPr>
          <p:cNvPr id="4" name="Slide Number Placeholder 3"/>
          <p:cNvSpPr>
            <a:spLocks noGrp="1"/>
          </p:cNvSpPr>
          <p:nvPr>
            <p:ph type="sldNum" sz="quarter" idx="5"/>
          </p:nvPr>
        </p:nvSpPr>
        <p:spPr/>
        <p:txBody>
          <a:bodyPr/>
          <a:lstStyle/>
          <a:p>
            <a:fld id="{1835D7C1-E574-4210-8605-1B900B5CC5CC}" type="slidenum">
              <a:rPr lang="en-US" smtClean="0"/>
              <a:t>11</a:t>
            </a:fld>
            <a:endParaRPr lang="en-US"/>
          </a:p>
        </p:txBody>
      </p:sp>
    </p:spTree>
    <p:extLst>
      <p:ext uri="{BB962C8B-B14F-4D97-AF65-F5344CB8AC3E}">
        <p14:creationId xmlns:p14="http://schemas.microsoft.com/office/powerpoint/2010/main" val="624426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DCFA3B-2F08-460A-B656-D3AE63CBD476}" type="slidenum">
              <a:rPr lang="en-US" smtClean="0"/>
              <a:t>12</a:t>
            </a:fld>
            <a:endParaRPr lang="en-US"/>
          </a:p>
        </p:txBody>
      </p:sp>
    </p:spTree>
    <p:extLst>
      <p:ext uri="{BB962C8B-B14F-4D97-AF65-F5344CB8AC3E}">
        <p14:creationId xmlns:p14="http://schemas.microsoft.com/office/powerpoint/2010/main" val="2529248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8F08A60-E770-4823-878B-9C236AFCAD48}"/>
              </a:ext>
            </a:extLst>
          </p:cNvPr>
          <p:cNvSpPr>
            <a:spLocks noGrp="1"/>
          </p:cNvSpPr>
          <p:nvPr>
            <p:ph type="body" sz="quarter" idx="11" hasCustomPrompt="1"/>
          </p:nvPr>
        </p:nvSpPr>
        <p:spPr>
          <a:xfrm>
            <a:off x="533399" y="5424121"/>
            <a:ext cx="10539412" cy="638803"/>
          </a:xfrm>
          <a:prstGeom prst="rect">
            <a:avLst/>
          </a:prstGeom>
        </p:spPr>
        <p:txBody>
          <a:bodyPr/>
          <a:lstStyle>
            <a:lvl1pPr marL="0" indent="0">
              <a:lnSpc>
                <a:spcPct val="100000"/>
              </a:lnSpc>
              <a:spcBef>
                <a:spcPts val="0"/>
              </a:spcBef>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 Title</a:t>
            </a:r>
          </a:p>
          <a:p>
            <a:pPr lvl="0"/>
            <a:r>
              <a:rPr lang="en-US" dirty="0"/>
              <a:t>Program Office</a:t>
            </a:r>
          </a:p>
        </p:txBody>
      </p:sp>
      <p:sp>
        <p:nvSpPr>
          <p:cNvPr id="5" name="Text Placeholder 4">
            <a:extLst>
              <a:ext uri="{FF2B5EF4-FFF2-40B4-BE49-F238E27FC236}">
                <a16:creationId xmlns:a16="http://schemas.microsoft.com/office/drawing/2014/main" id="{9A8BFF95-816A-45DF-A9DC-E8E050AD889F}"/>
              </a:ext>
            </a:extLst>
          </p:cNvPr>
          <p:cNvSpPr>
            <a:spLocks noGrp="1"/>
          </p:cNvSpPr>
          <p:nvPr>
            <p:ph type="body" sz="quarter" idx="10" hasCustomPrompt="1"/>
          </p:nvPr>
        </p:nvSpPr>
        <p:spPr>
          <a:xfrm>
            <a:off x="512767" y="4572000"/>
            <a:ext cx="11181002" cy="834537"/>
          </a:xfrm>
          <a:prstGeom prst="rect">
            <a:avLst/>
          </a:prstGeom>
        </p:spPr>
        <p:txBody>
          <a:bodyPr/>
          <a:lstStyle>
            <a:lvl1pPr marL="0" indent="0">
              <a:buNone/>
              <a:defRPr sz="5400">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Click to edit Headline</a:t>
            </a:r>
          </a:p>
        </p:txBody>
      </p:sp>
    </p:spTree>
    <p:extLst>
      <p:ext uri="{BB962C8B-B14F-4D97-AF65-F5344CB8AC3E}">
        <p14:creationId xmlns:p14="http://schemas.microsoft.com/office/powerpoint/2010/main" val="384064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Line Headline_Text Only">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33779459-8116-4840-A507-CD04545FDED7}"/>
              </a:ext>
            </a:extLst>
          </p:cNvPr>
          <p:cNvSpPr>
            <a:spLocks noGrp="1"/>
          </p:cNvSpPr>
          <p:nvPr>
            <p:ph type="body" sz="quarter" idx="13" hasCustomPrompt="1"/>
          </p:nvPr>
        </p:nvSpPr>
        <p:spPr>
          <a:xfrm>
            <a:off x="876301" y="1440114"/>
            <a:ext cx="10588868" cy="3817937"/>
          </a:xfrm>
          <a:prstGeom prst="rect">
            <a:avLst/>
          </a:prstGeom>
        </p:spPr>
        <p:txBody>
          <a:bodyPr/>
          <a:lstStyle>
            <a:lvl1pPr marL="0" indent="0">
              <a:lnSpc>
                <a:spcPct val="100000"/>
              </a:lnSpc>
              <a:buNone/>
              <a:defRPr sz="2400" b="1"/>
            </a:lvl1pPr>
            <a:lvl2pPr marL="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2000"/>
            </a:lvl2pPr>
            <a:lvl3pPr marL="685800" indent="-228600">
              <a:lnSpc>
                <a:spcPct val="100000"/>
              </a:lnSpc>
              <a:buFont typeface="Courier New" panose="02070309020205020404" pitchFamily="49" charset="0"/>
              <a:buChar char="o"/>
              <a:defRPr sz="2000"/>
            </a:lvl3pPr>
            <a:lvl4pPr marL="1143000">
              <a:lnSpc>
                <a:spcPct val="100000"/>
              </a:lnSpc>
              <a:defRPr/>
            </a:lvl4pPr>
          </a:lstStyle>
          <a:p>
            <a:pPr lvl="0"/>
            <a:r>
              <a:rPr lang="en-US" dirty="0"/>
              <a:t>Click to add text</a:t>
            </a:r>
          </a:p>
          <a:p>
            <a:pPr lvl="1"/>
            <a:r>
              <a:rPr lang="en-US" dirty="0"/>
              <a:t>Bullet 1</a:t>
            </a:r>
          </a:p>
          <a:p>
            <a:pPr lvl="1"/>
            <a:r>
              <a:rPr lang="en-US" dirty="0"/>
              <a:t>Bullet 2</a:t>
            </a:r>
          </a:p>
          <a:p>
            <a:pPr lvl="2"/>
            <a:r>
              <a:rPr lang="en-US" dirty="0"/>
              <a:t>Sub-Bullet 1</a:t>
            </a:r>
          </a:p>
          <a:p>
            <a:pPr lvl="2"/>
            <a:r>
              <a:rPr lang="en-US" dirty="0"/>
              <a:t>Sub-Bullet 2</a:t>
            </a:r>
          </a:p>
          <a:p>
            <a:pPr lvl="3"/>
            <a:r>
              <a:rPr lang="en-US" dirty="0"/>
              <a:t>Sub-Bullet 1</a:t>
            </a:r>
          </a:p>
          <a:p>
            <a:pPr lvl="3"/>
            <a:r>
              <a:rPr lang="en-US" dirty="0"/>
              <a:t>Sub-Bullet 2</a:t>
            </a:r>
          </a:p>
        </p:txBody>
      </p:sp>
      <p:sp>
        <p:nvSpPr>
          <p:cNvPr id="3" name="Text Placeholder 2">
            <a:extLst>
              <a:ext uri="{FF2B5EF4-FFF2-40B4-BE49-F238E27FC236}">
                <a16:creationId xmlns:a16="http://schemas.microsoft.com/office/drawing/2014/main" id="{96E7F487-AB39-456A-A2BA-B3AD9A7EC41E}"/>
              </a:ext>
            </a:extLst>
          </p:cNvPr>
          <p:cNvSpPr>
            <a:spLocks noGrp="1"/>
          </p:cNvSpPr>
          <p:nvPr>
            <p:ph type="body" sz="quarter" idx="14" hasCustomPrompt="1"/>
          </p:nvPr>
        </p:nvSpPr>
        <p:spPr>
          <a:xfrm>
            <a:off x="868363" y="360514"/>
            <a:ext cx="10702925" cy="755894"/>
          </a:xfrm>
          <a:prstGeom prst="rect">
            <a:avLst/>
          </a:prstGeo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600" b="0">
                <a:solidFill>
                  <a:schemeClr val="bg1"/>
                </a:solidFill>
              </a:defRPr>
            </a:lvl1pPr>
            <a:lvl2pPr marL="457200" indent="0">
              <a:buNone/>
              <a:defRPr/>
            </a:lvl2pPr>
          </a:lstStyle>
          <a:p>
            <a:pPr lvl="0"/>
            <a:r>
              <a:rPr lang="en-US" dirty="0"/>
              <a:t>Click to edit double line headline</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Click to edit double line headline</a:t>
            </a:r>
          </a:p>
        </p:txBody>
      </p:sp>
    </p:spTree>
    <p:extLst>
      <p:ext uri="{BB962C8B-B14F-4D97-AF65-F5344CB8AC3E}">
        <p14:creationId xmlns:p14="http://schemas.microsoft.com/office/powerpoint/2010/main" val="2467477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Line Headline_Text Only">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33779459-8116-4840-A507-CD04545FDED7}"/>
              </a:ext>
            </a:extLst>
          </p:cNvPr>
          <p:cNvSpPr>
            <a:spLocks noGrp="1"/>
          </p:cNvSpPr>
          <p:nvPr>
            <p:ph type="body" sz="quarter" idx="13" hasCustomPrompt="1"/>
          </p:nvPr>
        </p:nvSpPr>
        <p:spPr>
          <a:xfrm>
            <a:off x="876301" y="1440114"/>
            <a:ext cx="10588868" cy="3817937"/>
          </a:xfrm>
          <a:prstGeom prst="rect">
            <a:avLst/>
          </a:prstGeom>
        </p:spPr>
        <p:txBody>
          <a:bodyPr/>
          <a:lstStyle>
            <a:lvl1pPr marL="0" indent="0">
              <a:lnSpc>
                <a:spcPct val="100000"/>
              </a:lnSpc>
              <a:buNone/>
              <a:defRPr sz="2400" b="1"/>
            </a:lvl1pPr>
            <a:lvl2pPr marL="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2000"/>
            </a:lvl2pPr>
            <a:lvl3pPr marL="685800" indent="-228600">
              <a:lnSpc>
                <a:spcPct val="100000"/>
              </a:lnSpc>
              <a:buFont typeface="Courier New" panose="02070309020205020404" pitchFamily="49" charset="0"/>
              <a:buChar char="o"/>
              <a:defRPr sz="2000"/>
            </a:lvl3pPr>
            <a:lvl4pPr marL="1143000">
              <a:lnSpc>
                <a:spcPct val="100000"/>
              </a:lnSpc>
              <a:defRPr/>
            </a:lvl4pPr>
          </a:lstStyle>
          <a:p>
            <a:pPr lvl="0"/>
            <a:r>
              <a:rPr lang="en-US" dirty="0"/>
              <a:t>Click to add text</a:t>
            </a:r>
          </a:p>
          <a:p>
            <a:pPr lvl="1"/>
            <a:r>
              <a:rPr lang="en-US" dirty="0"/>
              <a:t>Bullet 1</a:t>
            </a:r>
          </a:p>
          <a:p>
            <a:pPr lvl="1"/>
            <a:r>
              <a:rPr lang="en-US" dirty="0"/>
              <a:t>Bullet 2</a:t>
            </a:r>
          </a:p>
          <a:p>
            <a:pPr lvl="2"/>
            <a:r>
              <a:rPr lang="en-US" dirty="0"/>
              <a:t>Sub-Bullet 1</a:t>
            </a:r>
          </a:p>
          <a:p>
            <a:pPr lvl="2"/>
            <a:r>
              <a:rPr lang="en-US" dirty="0"/>
              <a:t>Sub-Bullet 2</a:t>
            </a:r>
          </a:p>
          <a:p>
            <a:pPr lvl="3"/>
            <a:r>
              <a:rPr lang="en-US" dirty="0"/>
              <a:t>Sub-Bullet 1</a:t>
            </a:r>
          </a:p>
          <a:p>
            <a:pPr lvl="3"/>
            <a:r>
              <a:rPr lang="en-US" dirty="0"/>
              <a:t>Sub-Bullet 2</a:t>
            </a:r>
          </a:p>
        </p:txBody>
      </p:sp>
      <p:sp>
        <p:nvSpPr>
          <p:cNvPr id="3" name="Text Placeholder 2">
            <a:extLst>
              <a:ext uri="{FF2B5EF4-FFF2-40B4-BE49-F238E27FC236}">
                <a16:creationId xmlns:a16="http://schemas.microsoft.com/office/drawing/2014/main" id="{96E7F487-AB39-456A-A2BA-B3AD9A7EC41E}"/>
              </a:ext>
            </a:extLst>
          </p:cNvPr>
          <p:cNvSpPr>
            <a:spLocks noGrp="1"/>
          </p:cNvSpPr>
          <p:nvPr>
            <p:ph type="body" sz="quarter" idx="14" hasCustomPrompt="1"/>
          </p:nvPr>
        </p:nvSpPr>
        <p:spPr>
          <a:xfrm>
            <a:off x="868363" y="360514"/>
            <a:ext cx="10702925" cy="755894"/>
          </a:xfrm>
          <a:prstGeom prst="rect">
            <a:avLst/>
          </a:prstGeo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600" b="0">
                <a:solidFill>
                  <a:schemeClr val="bg1"/>
                </a:solidFill>
              </a:defRPr>
            </a:lvl1pPr>
            <a:lvl2pPr marL="457200" indent="0">
              <a:buNone/>
              <a:defRPr/>
            </a:lvl2pPr>
          </a:lstStyle>
          <a:p>
            <a:pPr lvl="0"/>
            <a:r>
              <a:rPr lang="en-US" dirty="0"/>
              <a:t>Click to edit double line headline</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Click to edit double line headline</a:t>
            </a:r>
          </a:p>
        </p:txBody>
      </p:sp>
    </p:spTree>
    <p:extLst>
      <p:ext uri="{BB962C8B-B14F-4D97-AF65-F5344CB8AC3E}">
        <p14:creationId xmlns:p14="http://schemas.microsoft.com/office/powerpoint/2010/main" val="619299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Line Headline_Text w/imag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6E9CBB1-55CF-437A-B0B1-2182A90065E5}"/>
              </a:ext>
            </a:extLst>
          </p:cNvPr>
          <p:cNvSpPr>
            <a:spLocks noGrp="1"/>
          </p:cNvSpPr>
          <p:nvPr>
            <p:ph type="pic" sz="quarter" idx="10" hasCustomPrompt="1"/>
          </p:nvPr>
        </p:nvSpPr>
        <p:spPr>
          <a:xfrm>
            <a:off x="6699250" y="1440113"/>
            <a:ext cx="4860925" cy="4705693"/>
          </a:xfrm>
          <a:prstGeom prst="rect">
            <a:avLst/>
          </a:prstGeo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6" name="Text Placeholder 21">
            <a:extLst>
              <a:ext uri="{FF2B5EF4-FFF2-40B4-BE49-F238E27FC236}">
                <a16:creationId xmlns:a16="http://schemas.microsoft.com/office/drawing/2014/main" id="{C85B9E9B-6388-4169-BA90-8E8E5149D1BF}"/>
              </a:ext>
            </a:extLst>
          </p:cNvPr>
          <p:cNvSpPr>
            <a:spLocks noGrp="1"/>
          </p:cNvSpPr>
          <p:nvPr>
            <p:ph type="body" sz="quarter" idx="13" hasCustomPrompt="1"/>
          </p:nvPr>
        </p:nvSpPr>
        <p:spPr>
          <a:xfrm>
            <a:off x="876301" y="1440114"/>
            <a:ext cx="5524499" cy="3817937"/>
          </a:xfrm>
          <a:prstGeom prst="rect">
            <a:avLst/>
          </a:prstGeom>
        </p:spPr>
        <p:txBody>
          <a:bodyPr/>
          <a:lstStyle>
            <a:lvl1pPr marL="0" indent="0">
              <a:lnSpc>
                <a:spcPct val="100000"/>
              </a:lnSpc>
              <a:buNone/>
              <a:defRPr sz="2400" b="1"/>
            </a:lvl1pPr>
            <a:lvl2pPr marL="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2000"/>
            </a:lvl2pPr>
            <a:lvl3pPr marL="685800" indent="-228600">
              <a:lnSpc>
                <a:spcPct val="100000"/>
              </a:lnSpc>
              <a:buFont typeface="Courier New" panose="02070309020205020404" pitchFamily="49" charset="0"/>
              <a:buChar char="o"/>
              <a:defRPr sz="2000"/>
            </a:lvl3pPr>
            <a:lvl4pPr marL="1143000">
              <a:lnSpc>
                <a:spcPct val="100000"/>
              </a:lnSpc>
              <a:defRPr/>
            </a:lvl4pPr>
          </a:lstStyle>
          <a:p>
            <a:pPr lvl="0"/>
            <a:r>
              <a:rPr lang="en-US" dirty="0"/>
              <a:t>Click to add text</a:t>
            </a:r>
          </a:p>
          <a:p>
            <a:pPr lvl="1"/>
            <a:r>
              <a:rPr lang="en-US" dirty="0"/>
              <a:t>Bullet 1</a:t>
            </a:r>
          </a:p>
          <a:p>
            <a:pPr lvl="1"/>
            <a:r>
              <a:rPr lang="en-US" dirty="0"/>
              <a:t>Bullet 2</a:t>
            </a:r>
          </a:p>
          <a:p>
            <a:pPr lvl="2"/>
            <a:r>
              <a:rPr lang="en-US" dirty="0"/>
              <a:t>Sub-Bullet 1</a:t>
            </a:r>
          </a:p>
          <a:p>
            <a:pPr lvl="2"/>
            <a:r>
              <a:rPr lang="en-US" dirty="0"/>
              <a:t>Sub-Bullet 2</a:t>
            </a:r>
          </a:p>
          <a:p>
            <a:pPr lvl="3"/>
            <a:r>
              <a:rPr lang="en-US" dirty="0"/>
              <a:t>Sub-Bullet 1</a:t>
            </a:r>
          </a:p>
          <a:p>
            <a:pPr lvl="3"/>
            <a:r>
              <a:rPr lang="en-US" dirty="0"/>
              <a:t>Sub-Bullet 2</a:t>
            </a:r>
          </a:p>
        </p:txBody>
      </p:sp>
      <p:sp>
        <p:nvSpPr>
          <p:cNvPr id="7" name="Text Placeholder 2">
            <a:extLst>
              <a:ext uri="{FF2B5EF4-FFF2-40B4-BE49-F238E27FC236}">
                <a16:creationId xmlns:a16="http://schemas.microsoft.com/office/drawing/2014/main" id="{A99485A8-895A-49CF-9829-25ED17F9233B}"/>
              </a:ext>
            </a:extLst>
          </p:cNvPr>
          <p:cNvSpPr>
            <a:spLocks noGrp="1"/>
          </p:cNvSpPr>
          <p:nvPr>
            <p:ph type="body" sz="quarter" idx="14" hasCustomPrompt="1"/>
          </p:nvPr>
        </p:nvSpPr>
        <p:spPr>
          <a:xfrm>
            <a:off x="868363" y="360514"/>
            <a:ext cx="10702925" cy="755894"/>
          </a:xfrm>
          <a:prstGeom prst="rect">
            <a:avLst/>
          </a:prstGeo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600" b="0">
                <a:solidFill>
                  <a:schemeClr val="bg1"/>
                </a:solidFill>
              </a:defRPr>
            </a:lvl1pPr>
            <a:lvl2pPr marL="457200" indent="0">
              <a:buNone/>
              <a:defRPr/>
            </a:lvl2pPr>
          </a:lstStyle>
          <a:p>
            <a:pPr lvl="0"/>
            <a:r>
              <a:rPr lang="en-US" dirty="0"/>
              <a:t>Click to edit double line headline</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Click to edit double line headline</a:t>
            </a:r>
          </a:p>
        </p:txBody>
      </p:sp>
    </p:spTree>
    <p:extLst>
      <p:ext uri="{BB962C8B-B14F-4D97-AF65-F5344CB8AC3E}">
        <p14:creationId xmlns:p14="http://schemas.microsoft.com/office/powerpoint/2010/main" val="3383520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Line Headline_Image Only">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99485A8-895A-49CF-9829-25ED17F9233B}"/>
              </a:ext>
            </a:extLst>
          </p:cNvPr>
          <p:cNvSpPr>
            <a:spLocks noGrp="1"/>
          </p:cNvSpPr>
          <p:nvPr>
            <p:ph type="body" sz="quarter" idx="14" hasCustomPrompt="1"/>
          </p:nvPr>
        </p:nvSpPr>
        <p:spPr>
          <a:xfrm>
            <a:off x="868363" y="360514"/>
            <a:ext cx="10702925" cy="755894"/>
          </a:xfrm>
          <a:prstGeom prst="rect">
            <a:avLst/>
          </a:prstGeo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600" b="0">
                <a:solidFill>
                  <a:schemeClr val="bg1"/>
                </a:solidFill>
              </a:defRPr>
            </a:lvl1pPr>
            <a:lvl2pPr marL="457200" indent="0">
              <a:buNone/>
              <a:defRPr/>
            </a:lvl2pPr>
          </a:lstStyle>
          <a:p>
            <a:pPr lvl="0"/>
            <a:r>
              <a:rPr lang="en-US" dirty="0"/>
              <a:t>Click to edit double line headline</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Click to edit double line headline</a:t>
            </a:r>
          </a:p>
        </p:txBody>
      </p:sp>
      <p:sp>
        <p:nvSpPr>
          <p:cNvPr id="5" name="Picture Placeholder 13">
            <a:extLst>
              <a:ext uri="{FF2B5EF4-FFF2-40B4-BE49-F238E27FC236}">
                <a16:creationId xmlns:a16="http://schemas.microsoft.com/office/drawing/2014/main" id="{E3B30946-D9F4-40CA-A3F8-AC14D9093307}"/>
              </a:ext>
            </a:extLst>
          </p:cNvPr>
          <p:cNvSpPr>
            <a:spLocks noGrp="1"/>
          </p:cNvSpPr>
          <p:nvPr>
            <p:ph type="pic" sz="quarter" idx="10" hasCustomPrompt="1"/>
          </p:nvPr>
        </p:nvSpPr>
        <p:spPr>
          <a:xfrm>
            <a:off x="619247" y="1318846"/>
            <a:ext cx="10953506" cy="4862146"/>
          </a:xfrm>
          <a:prstGeom prst="rect">
            <a:avLst/>
          </a:prstGeom>
          <a:solidFill>
            <a:schemeClr val="bg1">
              <a:lumMod val="85000"/>
            </a:schemeClr>
          </a:solidFill>
          <a:ln>
            <a:noFill/>
          </a:ln>
        </p:spPr>
        <p:txBody>
          <a:bodyPr anchor="ctr"/>
          <a:lstStyle>
            <a:lvl1pPr marL="0" indent="0" algn="ctr">
              <a:buNone/>
              <a:defRPr/>
            </a:lvl1pPr>
          </a:lstStyle>
          <a:p>
            <a:r>
              <a:rPr lang="en-US" dirty="0"/>
              <a:t>Click to add image</a:t>
            </a:r>
          </a:p>
        </p:txBody>
      </p:sp>
    </p:spTree>
    <p:extLst>
      <p:ext uri="{BB962C8B-B14F-4D97-AF65-F5344CB8AC3E}">
        <p14:creationId xmlns:p14="http://schemas.microsoft.com/office/powerpoint/2010/main" val="3311195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Line Header_2 text columns">
    <p:spTree>
      <p:nvGrpSpPr>
        <p:cNvPr id="1" name=""/>
        <p:cNvGrpSpPr/>
        <p:nvPr/>
      </p:nvGrpSpPr>
      <p:grpSpPr>
        <a:xfrm>
          <a:off x="0" y="0"/>
          <a:ext cx="0" cy="0"/>
          <a:chOff x="0" y="0"/>
          <a:chExt cx="0" cy="0"/>
        </a:xfrm>
      </p:grpSpPr>
      <p:sp>
        <p:nvSpPr>
          <p:cNvPr id="6" name="Text Placeholder 21">
            <a:extLst>
              <a:ext uri="{FF2B5EF4-FFF2-40B4-BE49-F238E27FC236}">
                <a16:creationId xmlns:a16="http://schemas.microsoft.com/office/drawing/2014/main" id="{E98E32E7-CA97-429C-A0F9-6959BCB57695}"/>
              </a:ext>
            </a:extLst>
          </p:cNvPr>
          <p:cNvSpPr>
            <a:spLocks noGrp="1"/>
          </p:cNvSpPr>
          <p:nvPr>
            <p:ph type="body" sz="quarter" idx="13" hasCustomPrompt="1"/>
          </p:nvPr>
        </p:nvSpPr>
        <p:spPr>
          <a:xfrm>
            <a:off x="876301" y="1440114"/>
            <a:ext cx="4616450" cy="3817937"/>
          </a:xfrm>
          <a:prstGeom prst="rect">
            <a:avLst/>
          </a:prstGeom>
        </p:spPr>
        <p:txBody>
          <a:bodyPr/>
          <a:lstStyle>
            <a:lvl1pPr marL="0" indent="0">
              <a:lnSpc>
                <a:spcPct val="100000"/>
              </a:lnSpc>
              <a:buNone/>
              <a:defRPr sz="2400" b="1"/>
            </a:lvl1pPr>
            <a:lvl2pPr marL="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2000"/>
            </a:lvl2pPr>
            <a:lvl3pPr marL="804672" indent="-228600">
              <a:lnSpc>
                <a:spcPct val="100000"/>
              </a:lnSpc>
              <a:buFont typeface="Courier New" panose="02070309020205020404" pitchFamily="49" charset="0"/>
              <a:buChar char="o"/>
              <a:defRPr sz="2000"/>
            </a:lvl3pPr>
            <a:lvl4pPr marL="1143000">
              <a:lnSpc>
                <a:spcPct val="100000"/>
              </a:lnSpc>
              <a:defRPr/>
            </a:lvl4pPr>
          </a:lstStyle>
          <a:p>
            <a:pPr lvl="0"/>
            <a:r>
              <a:rPr lang="en-US" dirty="0"/>
              <a:t>Click to add text</a:t>
            </a:r>
          </a:p>
          <a:p>
            <a:pPr lvl="1"/>
            <a:r>
              <a:rPr lang="en-US" dirty="0"/>
              <a:t>Bullet 1</a:t>
            </a:r>
          </a:p>
          <a:p>
            <a:pPr lvl="1"/>
            <a:r>
              <a:rPr lang="en-US" dirty="0"/>
              <a:t>Bullet 2</a:t>
            </a:r>
          </a:p>
          <a:p>
            <a:pPr lvl="2"/>
            <a:r>
              <a:rPr lang="en-US" dirty="0"/>
              <a:t>Sub-Bullet 1</a:t>
            </a:r>
          </a:p>
          <a:p>
            <a:pPr lvl="2"/>
            <a:r>
              <a:rPr lang="en-US" dirty="0"/>
              <a:t>Sub-Bullet 2</a:t>
            </a:r>
          </a:p>
          <a:p>
            <a:pPr lvl="3"/>
            <a:r>
              <a:rPr lang="en-US" dirty="0"/>
              <a:t>Sub-Bullet 1</a:t>
            </a:r>
          </a:p>
          <a:p>
            <a:pPr lvl="3"/>
            <a:r>
              <a:rPr lang="en-US" dirty="0"/>
              <a:t>Sub-Bullet 2</a:t>
            </a:r>
          </a:p>
        </p:txBody>
      </p:sp>
      <p:sp>
        <p:nvSpPr>
          <p:cNvPr id="7" name="Text Placeholder 2">
            <a:extLst>
              <a:ext uri="{FF2B5EF4-FFF2-40B4-BE49-F238E27FC236}">
                <a16:creationId xmlns:a16="http://schemas.microsoft.com/office/drawing/2014/main" id="{8D52CBB9-14CA-43D6-BF28-FB14CE2C21BB}"/>
              </a:ext>
            </a:extLst>
          </p:cNvPr>
          <p:cNvSpPr>
            <a:spLocks noGrp="1"/>
          </p:cNvSpPr>
          <p:nvPr>
            <p:ph type="body" sz="quarter" idx="15" hasCustomPrompt="1"/>
          </p:nvPr>
        </p:nvSpPr>
        <p:spPr>
          <a:xfrm>
            <a:off x="868363" y="360514"/>
            <a:ext cx="10702925" cy="755894"/>
          </a:xfrm>
          <a:prstGeom prst="rect">
            <a:avLst/>
          </a:prstGeom>
        </p:spPr>
        <p:txBody>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600" b="0">
                <a:solidFill>
                  <a:schemeClr val="bg1"/>
                </a:solidFill>
              </a:defRPr>
            </a:lvl1pPr>
            <a:lvl2pPr marL="457200" indent="0">
              <a:buNone/>
              <a:defRPr/>
            </a:lvl2pPr>
          </a:lstStyle>
          <a:p>
            <a:pPr lvl="0"/>
            <a:r>
              <a:rPr lang="en-US" dirty="0"/>
              <a:t>Click to edit double line headline</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Click to edit double line headline</a:t>
            </a:r>
          </a:p>
        </p:txBody>
      </p:sp>
      <p:sp>
        <p:nvSpPr>
          <p:cNvPr id="8" name="Text Placeholder 21">
            <a:extLst>
              <a:ext uri="{FF2B5EF4-FFF2-40B4-BE49-F238E27FC236}">
                <a16:creationId xmlns:a16="http://schemas.microsoft.com/office/drawing/2014/main" id="{6F2A9BC8-2231-4A9E-A1D5-A8D025F62ABC}"/>
              </a:ext>
            </a:extLst>
          </p:cNvPr>
          <p:cNvSpPr>
            <a:spLocks noGrp="1"/>
          </p:cNvSpPr>
          <p:nvPr>
            <p:ph type="body" sz="quarter" idx="16" hasCustomPrompt="1"/>
          </p:nvPr>
        </p:nvSpPr>
        <p:spPr>
          <a:xfrm>
            <a:off x="6626471" y="1440114"/>
            <a:ext cx="4616450" cy="3817937"/>
          </a:xfrm>
          <a:prstGeom prst="rect">
            <a:avLst/>
          </a:prstGeom>
        </p:spPr>
        <p:txBody>
          <a:bodyPr/>
          <a:lstStyle>
            <a:lvl1pPr marL="0" indent="0">
              <a:lnSpc>
                <a:spcPct val="100000"/>
              </a:lnSpc>
              <a:buNone/>
              <a:defRPr sz="2400" b="1"/>
            </a:lvl1pPr>
            <a:lvl2pPr marL="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2000"/>
            </a:lvl2pPr>
            <a:lvl3pPr marL="804672" indent="-228600">
              <a:lnSpc>
                <a:spcPct val="100000"/>
              </a:lnSpc>
              <a:buFont typeface="Courier New" panose="02070309020205020404" pitchFamily="49" charset="0"/>
              <a:buChar char="o"/>
              <a:defRPr sz="2000"/>
            </a:lvl3pPr>
            <a:lvl4pPr marL="1143000">
              <a:lnSpc>
                <a:spcPct val="100000"/>
              </a:lnSpc>
              <a:defRPr/>
            </a:lvl4pPr>
          </a:lstStyle>
          <a:p>
            <a:pPr lvl="0"/>
            <a:r>
              <a:rPr lang="en-US" dirty="0"/>
              <a:t>Click to add text</a:t>
            </a:r>
          </a:p>
          <a:p>
            <a:pPr lvl="1"/>
            <a:r>
              <a:rPr lang="en-US" dirty="0"/>
              <a:t>Bullet 1</a:t>
            </a:r>
          </a:p>
          <a:p>
            <a:pPr lvl="1"/>
            <a:r>
              <a:rPr lang="en-US" dirty="0"/>
              <a:t>Bullet 2</a:t>
            </a:r>
          </a:p>
          <a:p>
            <a:pPr lvl="2"/>
            <a:r>
              <a:rPr lang="en-US" dirty="0"/>
              <a:t>Sub-Bullet 1</a:t>
            </a:r>
          </a:p>
          <a:p>
            <a:pPr lvl="2"/>
            <a:r>
              <a:rPr lang="en-US" dirty="0"/>
              <a:t>Sub-Bullet 2</a:t>
            </a:r>
          </a:p>
          <a:p>
            <a:pPr lvl="3"/>
            <a:r>
              <a:rPr lang="en-US" dirty="0"/>
              <a:t>Sub-Bullet 1</a:t>
            </a:r>
          </a:p>
          <a:p>
            <a:pPr lvl="3"/>
            <a:r>
              <a:rPr lang="en-US" dirty="0"/>
              <a:t>Sub-Bullet 2</a:t>
            </a:r>
          </a:p>
        </p:txBody>
      </p:sp>
    </p:spTree>
    <p:extLst>
      <p:ext uri="{BB962C8B-B14F-4D97-AF65-F5344CB8AC3E}">
        <p14:creationId xmlns:p14="http://schemas.microsoft.com/office/powerpoint/2010/main" val="1626109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8AF52C-B317-4215-901B-41AFE127C417}"/>
              </a:ext>
            </a:extLst>
          </p:cNvPr>
          <p:cNvSpPr>
            <a:spLocks noGrp="1"/>
          </p:cNvSpPr>
          <p:nvPr>
            <p:ph type="body" sz="quarter" idx="10" hasCustomPrompt="1"/>
          </p:nvPr>
        </p:nvSpPr>
        <p:spPr>
          <a:xfrm>
            <a:off x="7165601" y="2200565"/>
            <a:ext cx="4137659" cy="2617620"/>
          </a:xfrm>
          <a:prstGeom prst="rect">
            <a:avLst/>
          </a:prstGeom>
        </p:spPr>
        <p:txBody>
          <a:bodyPr/>
          <a:lstStyle>
            <a:lvl1pPr marL="0" indent="0">
              <a:buNone/>
              <a:defRPr sz="20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Name of Presenter 1</a:t>
            </a:r>
          </a:p>
        </p:txBody>
      </p:sp>
    </p:spTree>
    <p:extLst>
      <p:ext uri="{BB962C8B-B14F-4D97-AF65-F5344CB8AC3E}">
        <p14:creationId xmlns:p14="http://schemas.microsoft.com/office/powerpoint/2010/main" val="3830916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Line Headline_Text only_bullet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F33FDE1-7ABC-47C7-AF11-82EC5C2C3F1D}"/>
              </a:ext>
            </a:extLst>
          </p:cNvPr>
          <p:cNvSpPr>
            <a:spLocks noGrp="1"/>
          </p:cNvSpPr>
          <p:nvPr>
            <p:ph type="body" sz="quarter" idx="11" hasCustomPrompt="1"/>
          </p:nvPr>
        </p:nvSpPr>
        <p:spPr>
          <a:xfrm>
            <a:off x="868363" y="358544"/>
            <a:ext cx="10691812" cy="514350"/>
          </a:xfrm>
          <a:prstGeom prst="rect">
            <a:avLst/>
          </a:prstGeom>
        </p:spPr>
        <p:txBody>
          <a:bodyPr/>
          <a:lstStyle>
            <a:lvl1pPr marL="0" indent="0">
              <a:buNone/>
              <a:defRPr sz="2600">
                <a:solidFill>
                  <a:schemeClr val="bg1"/>
                </a:solidFill>
              </a:defRPr>
            </a:lvl1pPr>
            <a:lvl2pPr marL="457200" indent="0">
              <a:buNone/>
              <a:defRPr sz="2600"/>
            </a:lvl2pPr>
            <a:lvl3pPr marL="914400" indent="0">
              <a:buNone/>
              <a:defRPr sz="2600"/>
            </a:lvl3pPr>
            <a:lvl4pPr marL="1371600" indent="0">
              <a:buNone/>
              <a:defRPr sz="2600"/>
            </a:lvl4pPr>
            <a:lvl5pPr marL="1828800" indent="0">
              <a:buNone/>
              <a:defRPr sz="2600"/>
            </a:lvl5pPr>
          </a:lstStyle>
          <a:p>
            <a:pPr lvl="0"/>
            <a:r>
              <a:rPr lang="en-US" dirty="0"/>
              <a:t>Click to edit single line headline</a:t>
            </a:r>
          </a:p>
        </p:txBody>
      </p:sp>
      <p:sp>
        <p:nvSpPr>
          <p:cNvPr id="3" name="Text Placeholder 2">
            <a:extLst>
              <a:ext uri="{FF2B5EF4-FFF2-40B4-BE49-F238E27FC236}">
                <a16:creationId xmlns:a16="http://schemas.microsoft.com/office/drawing/2014/main" id="{24C5C7CB-E948-4435-A80B-2641FB4D99F4}"/>
              </a:ext>
            </a:extLst>
          </p:cNvPr>
          <p:cNvSpPr>
            <a:spLocks noGrp="1"/>
          </p:cNvSpPr>
          <p:nvPr>
            <p:ph type="body" sz="quarter" idx="14"/>
          </p:nvPr>
        </p:nvSpPr>
        <p:spPr>
          <a:xfrm>
            <a:off x="868363" y="1123835"/>
            <a:ext cx="10596562" cy="3552825"/>
          </a:xfrm>
          <a:prstGeom prst="rect">
            <a:avLst/>
          </a:prstGeom>
        </p:spPr>
        <p:txBody>
          <a:bodyPr/>
          <a:lstStyle>
            <a:lvl1pPr>
              <a:defRPr sz="2400"/>
            </a:lvl1pPr>
            <a:lvl2pPr marL="685800" indent="-228600">
              <a:buFont typeface="Courier New" panose="02070309020205020404" pitchFamily="49" charset="0"/>
              <a:buChar char="o"/>
              <a:defRPr sz="2000"/>
            </a:lvl2pPr>
            <a:lvl3pPr marL="1143000" indent="-228600">
              <a:buFont typeface="Wingdings" panose="05000000000000000000" pitchFamily="2" charset="2"/>
              <a:buChar cha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45290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A8BFF95-816A-45DF-A9DC-E8E050AD889F}"/>
              </a:ext>
            </a:extLst>
          </p:cNvPr>
          <p:cNvSpPr>
            <a:spLocks noGrp="1"/>
          </p:cNvSpPr>
          <p:nvPr>
            <p:ph type="body" sz="quarter" idx="10" hasCustomPrompt="1"/>
          </p:nvPr>
        </p:nvSpPr>
        <p:spPr>
          <a:xfrm>
            <a:off x="0" y="0"/>
            <a:ext cx="12192000" cy="5248275"/>
          </a:xfrm>
          <a:prstGeom prst="rect">
            <a:avLst/>
          </a:prstGeom>
        </p:spPr>
        <p:txBody>
          <a:bodyPr anchor="ctr"/>
          <a:lstStyle>
            <a:lvl1pPr marL="0" indent="0" algn="ctr">
              <a:buNone/>
              <a:defRPr sz="5400">
                <a:solidFill>
                  <a:schemeClr val="bg1"/>
                </a:solidFill>
                <a:latin typeface="+mj-lt"/>
              </a:defRPr>
            </a:lvl1pPr>
            <a:lvl2pPr marL="457200" indent="0">
              <a:buNone/>
              <a:defRPr>
                <a:latin typeface="+mj-lt"/>
              </a:defRPr>
            </a:lvl2pPr>
            <a:lvl3pPr marL="914400" indent="0">
              <a:buNone/>
              <a:defRPr>
                <a:latin typeface="+mj-lt"/>
              </a:defRPr>
            </a:lvl3pPr>
            <a:lvl4pPr marL="1371600" indent="0">
              <a:buNone/>
              <a:defRPr>
                <a:latin typeface="+mj-lt"/>
              </a:defRPr>
            </a:lvl4pPr>
            <a:lvl5pPr marL="1828800" indent="0">
              <a:buNone/>
              <a:defRPr>
                <a:latin typeface="+mj-lt"/>
              </a:defRPr>
            </a:lvl5pPr>
          </a:lstStyle>
          <a:p>
            <a:pPr lvl="0"/>
            <a:r>
              <a:rPr lang="en-US" dirty="0"/>
              <a:t>Click to Add New Section Title</a:t>
            </a:r>
          </a:p>
        </p:txBody>
      </p:sp>
      <p:sp>
        <p:nvSpPr>
          <p:cNvPr id="4" name="Text Placeholder 4">
            <a:extLst>
              <a:ext uri="{FF2B5EF4-FFF2-40B4-BE49-F238E27FC236}">
                <a16:creationId xmlns:a16="http://schemas.microsoft.com/office/drawing/2014/main" id="{1D27B43D-022C-4EB5-A1B1-83F2BFB9D5CC}"/>
              </a:ext>
            </a:extLst>
          </p:cNvPr>
          <p:cNvSpPr>
            <a:spLocks noGrp="1"/>
          </p:cNvSpPr>
          <p:nvPr>
            <p:ph type="body" sz="quarter" idx="11"/>
          </p:nvPr>
        </p:nvSpPr>
        <p:spPr>
          <a:xfrm>
            <a:off x="533399" y="5503249"/>
            <a:ext cx="10539412" cy="638803"/>
          </a:xfrm>
          <a:prstGeom prst="rect">
            <a:avLst/>
          </a:prstGeom>
        </p:spPr>
        <p:txBody>
          <a:bodyPr>
            <a:noAutofit/>
          </a:bodyPr>
          <a:lstStyle>
            <a:lvl1pPr marL="0" indent="0">
              <a:spcBef>
                <a:spcPts val="0"/>
              </a:spcBef>
              <a:buNone/>
              <a:defRPr sz="2000"/>
            </a:lvl1pPr>
          </a:lstStyle>
          <a:p>
            <a:r>
              <a:rPr lang="en-US" dirty="0"/>
              <a:t>Presenter Name, Title</a:t>
            </a:r>
          </a:p>
          <a:p>
            <a:r>
              <a:rPr lang="en-US" dirty="0"/>
              <a:t>Program Office</a:t>
            </a:r>
          </a:p>
        </p:txBody>
      </p:sp>
    </p:spTree>
    <p:extLst>
      <p:ext uri="{BB962C8B-B14F-4D97-AF65-F5344CB8AC3E}">
        <p14:creationId xmlns:p14="http://schemas.microsoft.com/office/powerpoint/2010/main" val="173028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Left Lin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lumMod val="75000"/>
                </a:prstClr>
              </a:solidFill>
              <a:effectLst/>
              <a:uLnTx/>
              <a:uFillTx/>
              <a:latin typeface="Source Sans Pro" panose="020B0503030403020204" pitchFamily="34" charset="0"/>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270B3-0BF2-414C-B96A-42E992E788F7}" type="slidenum">
              <a:rPr kumimoji="0" lang="en-US" sz="10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Source Sans Pro" panose="020B0503030403020204" pitchFamily="34" charset="0"/>
              <a:cs typeface="+mn-cs"/>
            </a:endParaRPr>
          </a:p>
        </p:txBody>
      </p:sp>
      <p:grpSp>
        <p:nvGrpSpPr>
          <p:cNvPr id="8" name="Group 7">
            <a:extLst>
              <a:ext uri="{FF2B5EF4-FFF2-40B4-BE49-F238E27FC236}">
                <a16:creationId xmlns:a16="http://schemas.microsoft.com/office/drawing/2014/main" id="{13666088-B238-4909-B0AC-B8B4C9F41CBE}"/>
              </a:ext>
            </a:extLst>
          </p:cNvPr>
          <p:cNvGrpSpPr/>
          <p:nvPr/>
        </p:nvGrpSpPr>
        <p:grpSpPr>
          <a:xfrm>
            <a:off x="-1" y="0"/>
            <a:ext cx="363255" cy="6867144"/>
            <a:chOff x="-1" y="0"/>
            <a:chExt cx="363255" cy="6867144"/>
          </a:xfrm>
        </p:grpSpPr>
        <p:sp>
          <p:nvSpPr>
            <p:cNvPr id="9" name="Rectangle 8">
              <a:extLst>
                <a:ext uri="{FF2B5EF4-FFF2-40B4-BE49-F238E27FC236}">
                  <a16:creationId xmlns:a16="http://schemas.microsoft.com/office/drawing/2014/main" id="{ABF1D457-0576-469E-9596-B1153CA7CD2B}"/>
                </a:ext>
              </a:extLst>
            </p:cNvPr>
            <p:cNvSpPr/>
            <p:nvPr/>
          </p:nvSpPr>
          <p:spPr>
            <a:xfrm>
              <a:off x="-1" y="0"/>
              <a:ext cx="363255" cy="6867144"/>
            </a:xfrm>
            <a:prstGeom prst="rect">
              <a:avLst/>
            </a:prstGeom>
            <a:solidFill>
              <a:srgbClr val="53A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A8983C7-8163-40C8-A162-F98DCB73A6DF}"/>
                </a:ext>
              </a:extLst>
            </p:cNvPr>
            <p:cNvSpPr/>
            <p:nvPr/>
          </p:nvSpPr>
          <p:spPr>
            <a:xfrm>
              <a:off x="0" y="0"/>
              <a:ext cx="187890" cy="6867144"/>
            </a:xfrm>
            <a:prstGeom prst="rect">
              <a:avLst/>
            </a:prstGeom>
            <a:solidFill>
              <a:srgbClr val="335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itle 1">
            <a:extLst>
              <a:ext uri="{FF2B5EF4-FFF2-40B4-BE49-F238E27FC236}">
                <a16:creationId xmlns:a16="http://schemas.microsoft.com/office/drawing/2014/main" id="{51C5BE61-E2BC-4BD5-8C72-0F463F9BB6BD}"/>
              </a:ext>
            </a:extLst>
          </p:cNvPr>
          <p:cNvSpPr>
            <a:spLocks noGrp="1"/>
          </p:cNvSpPr>
          <p:nvPr>
            <p:ph type="title" hasCustomPrompt="1"/>
          </p:nvPr>
        </p:nvSpPr>
        <p:spPr>
          <a:xfrm>
            <a:off x="838200" y="365125"/>
            <a:ext cx="10515600" cy="1325563"/>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A2C9D53F-776E-4370-9F02-7211299316F1}"/>
              </a:ext>
            </a:extLst>
          </p:cNvPr>
          <p:cNvSpPr>
            <a:spLocks noGrp="1"/>
          </p:cNvSpPr>
          <p:nvPr>
            <p:ph idx="1"/>
          </p:nvPr>
        </p:nvSpPr>
        <p:spPr>
          <a:xfrm>
            <a:off x="838200" y="1825625"/>
            <a:ext cx="10515600" cy="4351338"/>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4401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Line Headline_Text only_bullet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F33FDE1-7ABC-47C7-AF11-82EC5C2C3F1D}"/>
              </a:ext>
            </a:extLst>
          </p:cNvPr>
          <p:cNvSpPr>
            <a:spLocks noGrp="1"/>
          </p:cNvSpPr>
          <p:nvPr>
            <p:ph type="body" sz="quarter" idx="11" hasCustomPrompt="1"/>
          </p:nvPr>
        </p:nvSpPr>
        <p:spPr>
          <a:xfrm>
            <a:off x="868363" y="358544"/>
            <a:ext cx="10691812" cy="514350"/>
          </a:xfrm>
          <a:prstGeom prst="rect">
            <a:avLst/>
          </a:prstGeom>
        </p:spPr>
        <p:txBody>
          <a:bodyPr/>
          <a:lstStyle>
            <a:lvl1pPr marL="0" indent="0">
              <a:buNone/>
              <a:defRPr sz="2600">
                <a:solidFill>
                  <a:schemeClr val="bg1"/>
                </a:solidFill>
              </a:defRPr>
            </a:lvl1pPr>
            <a:lvl2pPr marL="457200" indent="0">
              <a:buNone/>
              <a:defRPr sz="2600"/>
            </a:lvl2pPr>
            <a:lvl3pPr marL="914400" indent="0">
              <a:buNone/>
              <a:defRPr sz="2600"/>
            </a:lvl3pPr>
            <a:lvl4pPr marL="1371600" indent="0">
              <a:buNone/>
              <a:defRPr sz="2600"/>
            </a:lvl4pPr>
            <a:lvl5pPr marL="1828800" indent="0">
              <a:buNone/>
              <a:defRPr sz="2600"/>
            </a:lvl5pPr>
          </a:lstStyle>
          <a:p>
            <a:pPr lvl="0"/>
            <a:r>
              <a:rPr lang="en-US" dirty="0"/>
              <a:t>Click to edit single line headline</a:t>
            </a:r>
          </a:p>
        </p:txBody>
      </p:sp>
      <p:sp>
        <p:nvSpPr>
          <p:cNvPr id="3" name="Text Placeholder 2">
            <a:extLst>
              <a:ext uri="{FF2B5EF4-FFF2-40B4-BE49-F238E27FC236}">
                <a16:creationId xmlns:a16="http://schemas.microsoft.com/office/drawing/2014/main" id="{24C5C7CB-E948-4435-A80B-2641FB4D99F4}"/>
              </a:ext>
            </a:extLst>
          </p:cNvPr>
          <p:cNvSpPr>
            <a:spLocks noGrp="1"/>
          </p:cNvSpPr>
          <p:nvPr>
            <p:ph type="body" sz="quarter" idx="14"/>
          </p:nvPr>
        </p:nvSpPr>
        <p:spPr>
          <a:xfrm>
            <a:off x="868363" y="1123835"/>
            <a:ext cx="10596562" cy="3552825"/>
          </a:xfrm>
          <a:prstGeom prst="rect">
            <a:avLst/>
          </a:prstGeom>
        </p:spPr>
        <p:txBody>
          <a:bodyPr/>
          <a:lstStyle>
            <a:lvl1pPr>
              <a:defRPr sz="2400"/>
            </a:lvl1pPr>
            <a:lvl2pPr marL="685800" indent="-228600">
              <a:buFont typeface="Courier New" panose="02070309020205020404" pitchFamily="49" charset="0"/>
              <a:buChar char="o"/>
              <a:defRPr sz="2000"/>
            </a:lvl2pPr>
            <a:lvl3pPr marL="1143000" indent="-228600">
              <a:buFont typeface="Wingdings" panose="05000000000000000000" pitchFamily="2" charset="2"/>
              <a:buChar cha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30129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Line Headline_Text w/imag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33779459-8116-4840-A507-CD04545FDED7}"/>
              </a:ext>
            </a:extLst>
          </p:cNvPr>
          <p:cNvSpPr>
            <a:spLocks noGrp="1"/>
          </p:cNvSpPr>
          <p:nvPr>
            <p:ph type="body" sz="quarter" idx="13" hasCustomPrompt="1"/>
          </p:nvPr>
        </p:nvSpPr>
        <p:spPr>
          <a:xfrm>
            <a:off x="876301" y="1114798"/>
            <a:ext cx="4616450" cy="3817937"/>
          </a:xfrm>
          <a:prstGeom prst="rect">
            <a:avLst/>
          </a:prstGeom>
        </p:spPr>
        <p:txBody>
          <a:bodyPr/>
          <a:lstStyle>
            <a:lvl1pPr marL="0" indent="0">
              <a:lnSpc>
                <a:spcPct val="100000"/>
              </a:lnSpc>
              <a:buNone/>
              <a:defRPr sz="2400" b="1"/>
            </a:lvl1pPr>
            <a:lvl2pPr marL="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2000"/>
            </a:lvl2pPr>
            <a:lvl3pPr marL="685800" indent="-228600">
              <a:lnSpc>
                <a:spcPct val="100000"/>
              </a:lnSpc>
              <a:buFont typeface="Courier New" panose="02070309020205020404" pitchFamily="49" charset="0"/>
              <a:buChar char="o"/>
              <a:defRPr sz="2000"/>
            </a:lvl3pPr>
            <a:lvl4pPr marL="1143000">
              <a:defRPr/>
            </a:lvl4pPr>
          </a:lstStyle>
          <a:p>
            <a:pPr lvl="0"/>
            <a:r>
              <a:rPr lang="en-US" dirty="0"/>
              <a:t>Click to add text</a:t>
            </a:r>
          </a:p>
          <a:p>
            <a:pPr lvl="1"/>
            <a:r>
              <a:rPr lang="en-US" dirty="0"/>
              <a:t>Bullet 1</a:t>
            </a:r>
          </a:p>
          <a:p>
            <a:pPr lvl="1"/>
            <a:r>
              <a:rPr lang="en-US" dirty="0"/>
              <a:t>Bullet 2</a:t>
            </a:r>
          </a:p>
          <a:p>
            <a:pPr lvl="2"/>
            <a:r>
              <a:rPr lang="en-US" dirty="0"/>
              <a:t>Sub-Bullet 1</a:t>
            </a:r>
          </a:p>
          <a:p>
            <a:pPr lvl="2"/>
            <a:r>
              <a:rPr lang="en-US" dirty="0"/>
              <a:t>Sub-Bullet 2</a:t>
            </a:r>
          </a:p>
          <a:p>
            <a:pPr lvl="3"/>
            <a:r>
              <a:rPr lang="en-US" dirty="0"/>
              <a:t>Sub-Bullet 1</a:t>
            </a:r>
          </a:p>
          <a:p>
            <a:pPr lvl="3"/>
            <a:r>
              <a:rPr lang="en-US" dirty="0"/>
              <a:t>Sub-Bullet 2</a:t>
            </a:r>
          </a:p>
        </p:txBody>
      </p:sp>
      <p:sp>
        <p:nvSpPr>
          <p:cNvPr id="14" name="Picture Placeholder 13">
            <a:extLst>
              <a:ext uri="{FF2B5EF4-FFF2-40B4-BE49-F238E27FC236}">
                <a16:creationId xmlns:a16="http://schemas.microsoft.com/office/drawing/2014/main" id="{A6E9CBB1-55CF-437A-B0B1-2182A90065E5}"/>
              </a:ext>
            </a:extLst>
          </p:cNvPr>
          <p:cNvSpPr>
            <a:spLocks noGrp="1"/>
          </p:cNvSpPr>
          <p:nvPr>
            <p:ph type="pic" sz="quarter" idx="10" hasCustomPrompt="1"/>
          </p:nvPr>
        </p:nvSpPr>
        <p:spPr>
          <a:xfrm>
            <a:off x="6699250" y="1114798"/>
            <a:ext cx="4860925" cy="4926012"/>
          </a:xfrm>
          <a:prstGeom prst="rect">
            <a:avLst/>
          </a:prstGeo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6" name="Text Placeholder 15">
            <a:extLst>
              <a:ext uri="{FF2B5EF4-FFF2-40B4-BE49-F238E27FC236}">
                <a16:creationId xmlns:a16="http://schemas.microsoft.com/office/drawing/2014/main" id="{2F33FDE1-7ABC-47C7-AF11-82EC5C2C3F1D}"/>
              </a:ext>
            </a:extLst>
          </p:cNvPr>
          <p:cNvSpPr>
            <a:spLocks noGrp="1"/>
          </p:cNvSpPr>
          <p:nvPr>
            <p:ph type="body" sz="quarter" idx="11" hasCustomPrompt="1"/>
          </p:nvPr>
        </p:nvSpPr>
        <p:spPr>
          <a:xfrm>
            <a:off x="868363" y="358544"/>
            <a:ext cx="10691812" cy="514350"/>
          </a:xfrm>
          <a:prstGeom prst="rect">
            <a:avLst/>
          </a:prstGeom>
        </p:spPr>
        <p:txBody>
          <a:bodyPr/>
          <a:lstStyle>
            <a:lvl1pPr marL="0" indent="0">
              <a:buNone/>
              <a:defRPr sz="2600">
                <a:solidFill>
                  <a:schemeClr val="bg1"/>
                </a:solidFill>
              </a:defRPr>
            </a:lvl1pPr>
            <a:lvl2pPr marL="457200" indent="0">
              <a:buNone/>
              <a:defRPr sz="2600"/>
            </a:lvl2pPr>
            <a:lvl3pPr marL="914400" indent="0">
              <a:buNone/>
              <a:defRPr sz="2600"/>
            </a:lvl3pPr>
            <a:lvl4pPr marL="1371600" indent="0">
              <a:buNone/>
              <a:defRPr sz="2600"/>
            </a:lvl4pPr>
            <a:lvl5pPr marL="1828800" indent="0">
              <a:buNone/>
              <a:defRPr sz="2600"/>
            </a:lvl5pPr>
          </a:lstStyle>
          <a:p>
            <a:pPr lvl="0"/>
            <a:r>
              <a:rPr lang="en-US" dirty="0"/>
              <a:t>Click to edit single line headline</a:t>
            </a:r>
          </a:p>
        </p:txBody>
      </p:sp>
    </p:spTree>
    <p:extLst>
      <p:ext uri="{BB962C8B-B14F-4D97-AF65-F5344CB8AC3E}">
        <p14:creationId xmlns:p14="http://schemas.microsoft.com/office/powerpoint/2010/main" val="114385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Line Headline_Image Only">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6E9CBB1-55CF-437A-B0B1-2182A90065E5}"/>
              </a:ext>
            </a:extLst>
          </p:cNvPr>
          <p:cNvSpPr>
            <a:spLocks noGrp="1"/>
          </p:cNvSpPr>
          <p:nvPr>
            <p:ph type="pic" sz="quarter" idx="10" hasCustomPrompt="1"/>
          </p:nvPr>
        </p:nvSpPr>
        <p:spPr>
          <a:xfrm>
            <a:off x="619247" y="1011115"/>
            <a:ext cx="10953506" cy="5169877"/>
          </a:xfrm>
          <a:prstGeom prst="rect">
            <a:avLst/>
          </a:prstGeo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6" name="Text Placeholder 15">
            <a:extLst>
              <a:ext uri="{FF2B5EF4-FFF2-40B4-BE49-F238E27FC236}">
                <a16:creationId xmlns:a16="http://schemas.microsoft.com/office/drawing/2014/main" id="{2F33FDE1-7ABC-47C7-AF11-82EC5C2C3F1D}"/>
              </a:ext>
            </a:extLst>
          </p:cNvPr>
          <p:cNvSpPr>
            <a:spLocks noGrp="1"/>
          </p:cNvSpPr>
          <p:nvPr>
            <p:ph type="body" sz="quarter" idx="11" hasCustomPrompt="1"/>
          </p:nvPr>
        </p:nvSpPr>
        <p:spPr>
          <a:xfrm>
            <a:off x="868363" y="358544"/>
            <a:ext cx="10691812" cy="514350"/>
          </a:xfrm>
          <a:prstGeom prst="rect">
            <a:avLst/>
          </a:prstGeom>
        </p:spPr>
        <p:txBody>
          <a:bodyPr/>
          <a:lstStyle>
            <a:lvl1pPr marL="0" indent="0">
              <a:buNone/>
              <a:defRPr sz="2600">
                <a:solidFill>
                  <a:schemeClr val="bg1"/>
                </a:solidFill>
              </a:defRPr>
            </a:lvl1pPr>
            <a:lvl2pPr marL="457200" indent="0">
              <a:buNone/>
              <a:defRPr sz="2600"/>
            </a:lvl2pPr>
            <a:lvl3pPr marL="914400" indent="0">
              <a:buNone/>
              <a:defRPr sz="2600"/>
            </a:lvl3pPr>
            <a:lvl4pPr marL="1371600" indent="0">
              <a:buNone/>
              <a:defRPr sz="2600"/>
            </a:lvl4pPr>
            <a:lvl5pPr marL="1828800" indent="0">
              <a:buNone/>
              <a:defRPr sz="2600"/>
            </a:lvl5pPr>
          </a:lstStyle>
          <a:p>
            <a:pPr lvl="0"/>
            <a:r>
              <a:rPr lang="en-US" dirty="0"/>
              <a:t>Click to edit single line headline</a:t>
            </a:r>
          </a:p>
        </p:txBody>
      </p:sp>
    </p:spTree>
    <p:extLst>
      <p:ext uri="{BB962C8B-B14F-4D97-AF65-F5344CB8AC3E}">
        <p14:creationId xmlns:p14="http://schemas.microsoft.com/office/powerpoint/2010/main" val="2152814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Line Header_2 text columns">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C932CFC8-F614-4B35-BE4F-240A5BC16563}"/>
              </a:ext>
            </a:extLst>
          </p:cNvPr>
          <p:cNvSpPr>
            <a:spLocks noGrp="1"/>
          </p:cNvSpPr>
          <p:nvPr>
            <p:ph type="body" sz="quarter" idx="11" hasCustomPrompt="1"/>
          </p:nvPr>
        </p:nvSpPr>
        <p:spPr>
          <a:xfrm>
            <a:off x="868363" y="358544"/>
            <a:ext cx="10691812" cy="514350"/>
          </a:xfrm>
          <a:prstGeom prst="rect">
            <a:avLst/>
          </a:prstGeom>
        </p:spPr>
        <p:txBody>
          <a:bodyPr/>
          <a:lstStyle>
            <a:lvl1pPr marL="0" indent="0">
              <a:buNone/>
              <a:defRPr sz="2600">
                <a:solidFill>
                  <a:schemeClr val="bg1"/>
                </a:solidFill>
              </a:defRPr>
            </a:lvl1pPr>
            <a:lvl2pPr marL="457200" indent="0">
              <a:buNone/>
              <a:defRPr sz="2600"/>
            </a:lvl2pPr>
            <a:lvl3pPr marL="914400" indent="0">
              <a:buNone/>
              <a:defRPr sz="2600"/>
            </a:lvl3pPr>
            <a:lvl4pPr marL="1371600" indent="0">
              <a:buNone/>
              <a:defRPr sz="2600"/>
            </a:lvl4pPr>
            <a:lvl5pPr marL="1828800" indent="0">
              <a:buNone/>
              <a:defRPr sz="2600"/>
            </a:lvl5pPr>
          </a:lstStyle>
          <a:p>
            <a:pPr lvl="0"/>
            <a:r>
              <a:rPr lang="en-US" dirty="0"/>
              <a:t>Click to edit single line headline</a:t>
            </a:r>
          </a:p>
        </p:txBody>
      </p:sp>
      <p:sp>
        <p:nvSpPr>
          <p:cNvPr id="12" name="Text Placeholder 21">
            <a:extLst>
              <a:ext uri="{FF2B5EF4-FFF2-40B4-BE49-F238E27FC236}">
                <a16:creationId xmlns:a16="http://schemas.microsoft.com/office/drawing/2014/main" id="{D491AACE-9B31-40A1-87E1-CFE284846A33}"/>
              </a:ext>
            </a:extLst>
          </p:cNvPr>
          <p:cNvSpPr>
            <a:spLocks noGrp="1"/>
          </p:cNvSpPr>
          <p:nvPr>
            <p:ph type="body" sz="quarter" idx="13" hasCustomPrompt="1"/>
          </p:nvPr>
        </p:nvSpPr>
        <p:spPr>
          <a:xfrm>
            <a:off x="876301" y="1114798"/>
            <a:ext cx="4616450" cy="3817937"/>
          </a:xfrm>
          <a:prstGeom prst="rect">
            <a:avLst/>
          </a:prstGeom>
        </p:spPr>
        <p:txBody>
          <a:bodyPr/>
          <a:lstStyle>
            <a:lvl1pPr marL="0" indent="0">
              <a:lnSpc>
                <a:spcPct val="100000"/>
              </a:lnSpc>
              <a:buNone/>
              <a:defRPr sz="2400" b="1"/>
            </a:lvl1pPr>
            <a:lvl2pPr marL="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2000"/>
            </a:lvl2pPr>
            <a:lvl3pPr marL="685800" indent="-228600">
              <a:lnSpc>
                <a:spcPct val="100000"/>
              </a:lnSpc>
              <a:buFont typeface="Courier New" panose="02070309020205020404" pitchFamily="49" charset="0"/>
              <a:buChar char="o"/>
              <a:defRPr sz="2000"/>
            </a:lvl3pPr>
            <a:lvl4pPr marL="1143000">
              <a:lnSpc>
                <a:spcPct val="100000"/>
              </a:lnSpc>
              <a:defRPr/>
            </a:lvl4pPr>
          </a:lstStyle>
          <a:p>
            <a:pPr lvl="0"/>
            <a:r>
              <a:rPr lang="en-US" dirty="0"/>
              <a:t>Click to add text</a:t>
            </a:r>
          </a:p>
          <a:p>
            <a:pPr lvl="1"/>
            <a:r>
              <a:rPr lang="en-US" dirty="0"/>
              <a:t>Bullet 1</a:t>
            </a:r>
          </a:p>
          <a:p>
            <a:pPr lvl="1"/>
            <a:r>
              <a:rPr lang="en-US" dirty="0"/>
              <a:t>Bullet 2</a:t>
            </a:r>
          </a:p>
          <a:p>
            <a:pPr lvl="2"/>
            <a:r>
              <a:rPr lang="en-US" dirty="0"/>
              <a:t>Sub-Bullet 1</a:t>
            </a:r>
          </a:p>
          <a:p>
            <a:pPr lvl="2"/>
            <a:r>
              <a:rPr lang="en-US" dirty="0"/>
              <a:t>Sub-Bullet 2</a:t>
            </a:r>
          </a:p>
          <a:p>
            <a:pPr lvl="3"/>
            <a:r>
              <a:rPr lang="en-US" dirty="0"/>
              <a:t>Sub-Bullet 1</a:t>
            </a:r>
          </a:p>
          <a:p>
            <a:pPr lvl="3"/>
            <a:r>
              <a:rPr lang="en-US" dirty="0"/>
              <a:t>Sub-Bullet 2</a:t>
            </a:r>
          </a:p>
        </p:txBody>
      </p:sp>
      <p:sp>
        <p:nvSpPr>
          <p:cNvPr id="13" name="Text Placeholder 21">
            <a:extLst>
              <a:ext uri="{FF2B5EF4-FFF2-40B4-BE49-F238E27FC236}">
                <a16:creationId xmlns:a16="http://schemas.microsoft.com/office/drawing/2014/main" id="{CF378D7E-811C-48C4-B7B1-1B0C22FB9A22}"/>
              </a:ext>
            </a:extLst>
          </p:cNvPr>
          <p:cNvSpPr>
            <a:spLocks noGrp="1"/>
          </p:cNvSpPr>
          <p:nvPr>
            <p:ph type="body" sz="quarter" idx="14" hasCustomPrompt="1"/>
          </p:nvPr>
        </p:nvSpPr>
        <p:spPr>
          <a:xfrm>
            <a:off x="6626471" y="1114798"/>
            <a:ext cx="4616450" cy="3817937"/>
          </a:xfrm>
          <a:prstGeom prst="rect">
            <a:avLst/>
          </a:prstGeom>
        </p:spPr>
        <p:txBody>
          <a:bodyPr/>
          <a:lstStyle>
            <a:lvl1pPr marL="0" indent="0">
              <a:lnSpc>
                <a:spcPct val="100000"/>
              </a:lnSpc>
              <a:buNone/>
              <a:defRPr sz="2400" b="1"/>
            </a:lvl1pPr>
            <a:lvl2pPr marL="0" marR="0"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sz="2000"/>
            </a:lvl2pPr>
            <a:lvl3pPr marL="685800" indent="-228600">
              <a:lnSpc>
                <a:spcPct val="100000"/>
              </a:lnSpc>
              <a:buFont typeface="Courier New" panose="02070309020205020404" pitchFamily="49" charset="0"/>
              <a:buChar char="o"/>
              <a:defRPr sz="2000"/>
            </a:lvl3pPr>
            <a:lvl4pPr>
              <a:lnSpc>
                <a:spcPct val="100000"/>
              </a:lnSpc>
              <a:defRPr/>
            </a:lvl4pPr>
          </a:lstStyle>
          <a:p>
            <a:pPr lvl="0"/>
            <a:r>
              <a:rPr lang="en-US" dirty="0"/>
              <a:t>Click to add text</a:t>
            </a:r>
          </a:p>
          <a:p>
            <a:pPr lvl="1"/>
            <a:r>
              <a:rPr lang="en-US" dirty="0"/>
              <a:t>Bullet 1</a:t>
            </a:r>
          </a:p>
          <a:p>
            <a:pPr lvl="1"/>
            <a:r>
              <a:rPr lang="en-US" dirty="0"/>
              <a:t>Bullet 2</a:t>
            </a:r>
          </a:p>
          <a:p>
            <a:pPr lvl="2"/>
            <a:r>
              <a:rPr lang="en-US" dirty="0"/>
              <a:t>Sub-Bullet 1</a:t>
            </a:r>
          </a:p>
          <a:p>
            <a:pPr lvl="2"/>
            <a:r>
              <a:rPr lang="en-US" dirty="0"/>
              <a:t>Sub-Bullet 2</a:t>
            </a:r>
          </a:p>
          <a:p>
            <a:pPr lvl="3"/>
            <a:r>
              <a:rPr lang="en-US" dirty="0"/>
              <a:t>Sub-Bullet 1</a:t>
            </a:r>
          </a:p>
          <a:p>
            <a:pPr lvl="3"/>
            <a:r>
              <a:rPr lang="en-US" dirty="0"/>
              <a:t>Sub-Bullet 2</a:t>
            </a:r>
          </a:p>
        </p:txBody>
      </p:sp>
    </p:spTree>
    <p:extLst>
      <p:ext uri="{BB962C8B-B14F-4D97-AF65-F5344CB8AC3E}">
        <p14:creationId xmlns:p14="http://schemas.microsoft.com/office/powerpoint/2010/main" val="699466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Left Lin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lumMod val="75000"/>
                </a:prstClr>
              </a:solidFill>
              <a:effectLst/>
              <a:uLnTx/>
              <a:uFillTx/>
              <a:latin typeface="Source Sans Pro" panose="020B0503030403020204" pitchFamily="34" charset="0"/>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270B3-0BF2-414C-B96A-42E992E788F7}" type="slidenum">
              <a:rPr kumimoji="0" lang="en-US" sz="10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Source Sans Pro" panose="020B0503030403020204" pitchFamily="34" charset="0"/>
              <a:cs typeface="+mn-cs"/>
            </a:endParaRPr>
          </a:p>
        </p:txBody>
      </p:sp>
      <p:grpSp>
        <p:nvGrpSpPr>
          <p:cNvPr id="8" name="Group 7">
            <a:extLst>
              <a:ext uri="{FF2B5EF4-FFF2-40B4-BE49-F238E27FC236}">
                <a16:creationId xmlns:a16="http://schemas.microsoft.com/office/drawing/2014/main" id="{13666088-B238-4909-B0AC-B8B4C9F41CBE}"/>
              </a:ext>
            </a:extLst>
          </p:cNvPr>
          <p:cNvGrpSpPr/>
          <p:nvPr/>
        </p:nvGrpSpPr>
        <p:grpSpPr>
          <a:xfrm>
            <a:off x="-1" y="0"/>
            <a:ext cx="363255" cy="6867144"/>
            <a:chOff x="-1" y="0"/>
            <a:chExt cx="363255" cy="6867144"/>
          </a:xfrm>
        </p:grpSpPr>
        <p:sp>
          <p:nvSpPr>
            <p:cNvPr id="9" name="Rectangle 8">
              <a:extLst>
                <a:ext uri="{FF2B5EF4-FFF2-40B4-BE49-F238E27FC236}">
                  <a16:creationId xmlns:a16="http://schemas.microsoft.com/office/drawing/2014/main" id="{ABF1D457-0576-469E-9596-B1153CA7CD2B}"/>
                </a:ext>
              </a:extLst>
            </p:cNvPr>
            <p:cNvSpPr/>
            <p:nvPr/>
          </p:nvSpPr>
          <p:spPr>
            <a:xfrm>
              <a:off x="-1" y="0"/>
              <a:ext cx="363255" cy="6867144"/>
            </a:xfrm>
            <a:prstGeom prst="rect">
              <a:avLst/>
            </a:prstGeom>
            <a:solidFill>
              <a:srgbClr val="53A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A8983C7-8163-40C8-A162-F98DCB73A6DF}"/>
                </a:ext>
              </a:extLst>
            </p:cNvPr>
            <p:cNvSpPr/>
            <p:nvPr/>
          </p:nvSpPr>
          <p:spPr>
            <a:xfrm>
              <a:off x="0" y="0"/>
              <a:ext cx="187890" cy="6867144"/>
            </a:xfrm>
            <a:prstGeom prst="rect">
              <a:avLst/>
            </a:prstGeom>
            <a:solidFill>
              <a:srgbClr val="335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itle 1">
            <a:extLst>
              <a:ext uri="{FF2B5EF4-FFF2-40B4-BE49-F238E27FC236}">
                <a16:creationId xmlns:a16="http://schemas.microsoft.com/office/drawing/2014/main" id="{51C5BE61-E2BC-4BD5-8C72-0F463F9BB6BD}"/>
              </a:ext>
            </a:extLst>
          </p:cNvPr>
          <p:cNvSpPr>
            <a:spLocks noGrp="1"/>
          </p:cNvSpPr>
          <p:nvPr>
            <p:ph type="title" hasCustomPrompt="1"/>
          </p:nvPr>
        </p:nvSpPr>
        <p:spPr>
          <a:xfrm>
            <a:off x="838200" y="365125"/>
            <a:ext cx="10515600" cy="1325563"/>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A2C9D53F-776E-4370-9F02-7211299316F1}"/>
              </a:ext>
            </a:extLst>
          </p:cNvPr>
          <p:cNvSpPr>
            <a:spLocks noGrp="1"/>
          </p:cNvSpPr>
          <p:nvPr>
            <p:ph idx="1"/>
          </p:nvPr>
        </p:nvSpPr>
        <p:spPr>
          <a:xfrm>
            <a:off x="838200" y="1825625"/>
            <a:ext cx="10515600" cy="4351338"/>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89731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3.emf"/><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7.xml"/><Relationship Id="rId7"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jpg"/><Relationship Id="rId5" Type="http://schemas.openxmlformats.org/officeDocument/2006/relationships/theme" Target="../theme/theme4.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hyperlink" Target="http://www.youtube.com/user/usdotfra" TargetMode="External"/><Relationship Id="rId3" Type="http://schemas.openxmlformats.org/officeDocument/2006/relationships/image" Target="../media/image4.png"/><Relationship Id="rId7" Type="http://schemas.openxmlformats.org/officeDocument/2006/relationships/hyperlink" Target="https://twitter.com/USDOTFRA" TargetMode="External"/><Relationship Id="rId2" Type="http://schemas.openxmlformats.org/officeDocument/2006/relationships/theme" Target="../theme/theme5.xml"/><Relationship Id="rId1" Type="http://schemas.openxmlformats.org/officeDocument/2006/relationships/slideLayout" Target="../slideLayouts/slideLayout15.xml"/><Relationship Id="rId6" Type="http://schemas.openxmlformats.org/officeDocument/2006/relationships/hyperlink" Target="https://www.fra.dot.gov/Page/P0001" TargetMode="External"/><Relationship Id="rId5" Type="http://schemas.openxmlformats.org/officeDocument/2006/relationships/image" Target="../media/image5.png"/><Relationship Id="rId4" Type="http://schemas.openxmlformats.org/officeDocument/2006/relationships/hyperlink" Target="https://www.facebook.com/USDOTFRA"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570E30D-260A-47FF-BA86-4A32E33DC7F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7929" b="30222"/>
          <a:stretch/>
        </p:blipFill>
        <p:spPr>
          <a:xfrm>
            <a:off x="-10160" y="0"/>
            <a:ext cx="12202160" cy="4332226"/>
          </a:xfrm>
          <a:prstGeom prst="rect">
            <a:avLst/>
          </a:prstGeom>
        </p:spPr>
      </p:pic>
      <p:pic>
        <p:nvPicPr>
          <p:cNvPr id="18" name="Picture 17" descr="Text&#10;&#10;Description automatically generated">
            <a:extLst>
              <a:ext uri="{FF2B5EF4-FFF2-40B4-BE49-F238E27FC236}">
                <a16:creationId xmlns:a16="http://schemas.microsoft.com/office/drawing/2014/main" id="{76F03961-3F28-4604-9F98-52C4773D1A0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7626" y="6348603"/>
            <a:ext cx="2338519" cy="311511"/>
          </a:xfrm>
          <a:prstGeom prst="rect">
            <a:avLst/>
          </a:prstGeom>
        </p:spPr>
      </p:pic>
      <p:sp>
        <p:nvSpPr>
          <p:cNvPr id="19" name="TextBox 18">
            <a:extLst>
              <a:ext uri="{FF2B5EF4-FFF2-40B4-BE49-F238E27FC236}">
                <a16:creationId xmlns:a16="http://schemas.microsoft.com/office/drawing/2014/main" id="{A23A5A34-10DB-4B36-92FA-D4BEC7065511}"/>
              </a:ext>
            </a:extLst>
          </p:cNvPr>
          <p:cNvSpPr txBox="1"/>
          <p:nvPr userDrawn="1"/>
        </p:nvSpPr>
        <p:spPr>
          <a:xfrm>
            <a:off x="9384145" y="6424880"/>
            <a:ext cx="2610869" cy="253916"/>
          </a:xfrm>
          <a:prstGeom prst="rect">
            <a:avLst/>
          </a:prstGeom>
          <a:noFill/>
        </p:spPr>
        <p:txBody>
          <a:bodyPr wrap="square" rtlCol="0">
            <a:spAutoFit/>
          </a:bodyPr>
          <a:lstStyle/>
          <a:p>
            <a:pPr algn="r"/>
            <a:fld id="{3BFEB588-6EBC-49E5-9771-77F1E3C5F57B}" type="datetime4">
              <a:rPr lang="en-US" sz="1050" smtClean="0"/>
              <a:pPr algn="r"/>
              <a:t>July 23, 2024</a:t>
            </a:fld>
            <a:endParaRPr lang="en-US" dirty="0"/>
          </a:p>
        </p:txBody>
      </p:sp>
      <p:sp>
        <p:nvSpPr>
          <p:cNvPr id="20" name="Rectangle 19">
            <a:extLst>
              <a:ext uri="{FF2B5EF4-FFF2-40B4-BE49-F238E27FC236}">
                <a16:creationId xmlns:a16="http://schemas.microsoft.com/office/drawing/2014/main" id="{620BE175-E547-4FE6-843F-C6F3D2A9FF94}"/>
              </a:ext>
            </a:extLst>
          </p:cNvPr>
          <p:cNvSpPr/>
          <p:nvPr userDrawn="1"/>
        </p:nvSpPr>
        <p:spPr>
          <a:xfrm>
            <a:off x="627184" y="-10160"/>
            <a:ext cx="3396176" cy="721360"/>
          </a:xfrm>
          <a:prstGeom prst="rect">
            <a:avLst/>
          </a:prstGeom>
          <a:solidFill>
            <a:srgbClr val="003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160C9BA-AD2A-4E4A-AF5C-747BC85F4084}"/>
              </a:ext>
            </a:extLst>
          </p:cNvPr>
          <p:cNvSpPr txBox="1"/>
          <p:nvPr userDrawn="1"/>
        </p:nvSpPr>
        <p:spPr>
          <a:xfrm>
            <a:off x="808304" y="-99477"/>
            <a:ext cx="3022015" cy="830997"/>
          </a:xfrm>
          <a:prstGeom prst="rect">
            <a:avLst/>
          </a:prstGeom>
          <a:noFill/>
        </p:spPr>
        <p:txBody>
          <a:bodyPr wrap="square" rtlCol="0">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RAIL</a:t>
            </a:r>
          </a:p>
        </p:txBody>
      </p:sp>
      <p:sp>
        <p:nvSpPr>
          <p:cNvPr id="22" name="TextBox 21">
            <a:extLst>
              <a:ext uri="{FF2B5EF4-FFF2-40B4-BE49-F238E27FC236}">
                <a16:creationId xmlns:a16="http://schemas.microsoft.com/office/drawing/2014/main" id="{5BE596F3-1B4B-487D-BF9A-50E68EA068DE}"/>
              </a:ext>
            </a:extLst>
          </p:cNvPr>
          <p:cNvSpPr txBox="1"/>
          <p:nvPr userDrawn="1"/>
        </p:nvSpPr>
        <p:spPr>
          <a:xfrm>
            <a:off x="555183" y="721360"/>
            <a:ext cx="3528256" cy="384721"/>
          </a:xfrm>
          <a:prstGeom prst="rect">
            <a:avLst/>
          </a:prstGeom>
          <a:noFill/>
        </p:spPr>
        <p:txBody>
          <a:bodyPr wrap="square" rtlCol="0">
            <a:spAutoFit/>
          </a:bodyPr>
          <a:lstStyle/>
          <a:p>
            <a:pPr algn="ctr"/>
            <a:r>
              <a:rPr lang="en-US" sz="1900" b="1" i="1" dirty="0">
                <a:solidFill>
                  <a:schemeClr val="bg1"/>
                </a:solidFill>
              </a:rPr>
              <a:t>MOVING AMERICA FORWARD</a:t>
            </a:r>
          </a:p>
        </p:txBody>
      </p:sp>
      <p:sp>
        <p:nvSpPr>
          <p:cNvPr id="23" name="Rectangle 22">
            <a:extLst>
              <a:ext uri="{FF2B5EF4-FFF2-40B4-BE49-F238E27FC236}">
                <a16:creationId xmlns:a16="http://schemas.microsoft.com/office/drawing/2014/main" id="{F550619C-C3E9-4620-8F8B-D3F946497766}"/>
              </a:ext>
            </a:extLst>
          </p:cNvPr>
          <p:cNvSpPr/>
          <p:nvPr userDrawn="1"/>
        </p:nvSpPr>
        <p:spPr>
          <a:xfrm>
            <a:off x="-10160" y="6801348"/>
            <a:ext cx="12202160" cy="56652"/>
          </a:xfrm>
          <a:prstGeom prst="rect">
            <a:avLst/>
          </a:prstGeom>
          <a:solidFill>
            <a:srgbClr val="003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726831"/>
      </p:ext>
    </p:extLst>
  </p:cSld>
  <p:clrMap bg1="lt1" tx1="dk1" bg2="lt2" tx2="dk2" accent1="accent1" accent2="accent2" accent3="accent3" accent4="accent4" accent5="accent5" accent6="accent6" hlink="hlink" folHlink="folHlink"/>
  <p:sldLayoutIdLst>
    <p:sldLayoutId id="2147483677" r:id="rId1"/>
    <p:sldLayoutId id="2147483684"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descr="Text&#10;&#10;Description automatically generated">
            <a:extLst>
              <a:ext uri="{FF2B5EF4-FFF2-40B4-BE49-F238E27FC236}">
                <a16:creationId xmlns:a16="http://schemas.microsoft.com/office/drawing/2014/main" id="{76F03961-3F28-4604-9F98-52C4773D1A0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7626" y="6348603"/>
            <a:ext cx="2338519" cy="311511"/>
          </a:xfrm>
          <a:prstGeom prst="rect">
            <a:avLst/>
          </a:prstGeom>
        </p:spPr>
      </p:pic>
      <p:sp>
        <p:nvSpPr>
          <p:cNvPr id="19" name="TextBox 18">
            <a:extLst>
              <a:ext uri="{FF2B5EF4-FFF2-40B4-BE49-F238E27FC236}">
                <a16:creationId xmlns:a16="http://schemas.microsoft.com/office/drawing/2014/main" id="{A23A5A34-10DB-4B36-92FA-D4BEC7065511}"/>
              </a:ext>
            </a:extLst>
          </p:cNvPr>
          <p:cNvSpPr txBox="1"/>
          <p:nvPr userDrawn="1"/>
        </p:nvSpPr>
        <p:spPr>
          <a:xfrm>
            <a:off x="11001483" y="6424880"/>
            <a:ext cx="993531" cy="261610"/>
          </a:xfrm>
          <a:prstGeom prst="rect">
            <a:avLst/>
          </a:prstGeom>
          <a:noFill/>
        </p:spPr>
        <p:txBody>
          <a:bodyPr wrap="square" rtlCol="0">
            <a:spAutoFit/>
          </a:bodyPr>
          <a:lstStyle/>
          <a:p>
            <a:pPr algn="r"/>
            <a:fld id="{80ADFED8-F71E-4842-AF38-B04513FD5E71}" type="slidenum">
              <a:rPr lang="en-US" sz="1050" smtClean="0"/>
              <a:t>‹#›</a:t>
            </a:fld>
            <a:endParaRPr lang="en-US" dirty="0"/>
          </a:p>
        </p:txBody>
      </p:sp>
      <p:sp>
        <p:nvSpPr>
          <p:cNvPr id="23" name="Rectangle 22">
            <a:extLst>
              <a:ext uri="{FF2B5EF4-FFF2-40B4-BE49-F238E27FC236}">
                <a16:creationId xmlns:a16="http://schemas.microsoft.com/office/drawing/2014/main" id="{F550619C-C3E9-4620-8F8B-D3F946497766}"/>
              </a:ext>
            </a:extLst>
          </p:cNvPr>
          <p:cNvSpPr/>
          <p:nvPr userDrawn="1"/>
        </p:nvSpPr>
        <p:spPr>
          <a:xfrm>
            <a:off x="-10160" y="6801348"/>
            <a:ext cx="12202160" cy="56652"/>
          </a:xfrm>
          <a:prstGeom prst="rect">
            <a:avLst/>
          </a:prstGeom>
          <a:solidFill>
            <a:srgbClr val="003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163D9C2-FFC9-4A12-BB1C-9B97B95DBEC9}"/>
              </a:ext>
            </a:extLst>
          </p:cNvPr>
          <p:cNvSpPr/>
          <p:nvPr userDrawn="1"/>
        </p:nvSpPr>
        <p:spPr>
          <a:xfrm>
            <a:off x="-13335" y="-8792"/>
            <a:ext cx="12218670" cy="5266592"/>
          </a:xfrm>
          <a:prstGeom prst="rect">
            <a:avLst/>
          </a:prstGeom>
          <a:solidFill>
            <a:srgbClr val="003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F7DBE46-F109-43BA-B316-BCF3C06F0715}"/>
              </a:ext>
            </a:extLst>
          </p:cNvPr>
          <p:cNvPicPr>
            <a:picLocks noChangeAspect="1"/>
          </p:cNvPicPr>
          <p:nvPr userDrawn="1"/>
        </p:nvPicPr>
        <p:blipFill rotWithShape="1">
          <a:blip r:embed="rId5">
            <a:alphaModFix amt="6000"/>
          </a:blip>
          <a:srcRect t="15238" b="5915"/>
          <a:stretch/>
        </p:blipFill>
        <p:spPr>
          <a:xfrm>
            <a:off x="0" y="0"/>
            <a:ext cx="12231809" cy="5257800"/>
          </a:xfrm>
          <a:prstGeom prst="rect">
            <a:avLst/>
          </a:prstGeom>
        </p:spPr>
      </p:pic>
    </p:spTree>
    <p:extLst>
      <p:ext uri="{BB962C8B-B14F-4D97-AF65-F5344CB8AC3E}">
        <p14:creationId xmlns:p14="http://schemas.microsoft.com/office/powerpoint/2010/main" val="3499074875"/>
      </p:ext>
    </p:extLst>
  </p:cSld>
  <p:clrMap bg1="lt1" tx1="dk1" bg2="lt2" tx2="dk2" accent1="accent1" accent2="accent2" accent3="accent3" accent4="accent4" accent5="accent5" accent6="accent6" hlink="hlink" folHlink="folHlink"/>
  <p:sldLayoutIdLst>
    <p:sldLayoutId id="2147483679" r:id="rId1"/>
    <p:sldLayoutId id="214748368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71464F-4EE0-43A1-ADCC-2E59A0EE6D53}"/>
              </a:ext>
            </a:extLst>
          </p:cNvPr>
          <p:cNvSpPr/>
          <p:nvPr userDrawn="1"/>
        </p:nvSpPr>
        <p:spPr>
          <a:xfrm>
            <a:off x="631165" y="263067"/>
            <a:ext cx="11573270" cy="609601"/>
          </a:xfrm>
          <a:prstGeom prst="rect">
            <a:avLst/>
          </a:prstGeom>
          <a:solidFill>
            <a:srgbClr val="003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8FD3FEED-C698-405A-8DF4-7C9A391B625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7626" y="6348603"/>
            <a:ext cx="2338519" cy="311511"/>
          </a:xfrm>
          <a:prstGeom prst="rect">
            <a:avLst/>
          </a:prstGeom>
        </p:spPr>
      </p:pic>
      <p:sp>
        <p:nvSpPr>
          <p:cNvPr id="10" name="TextBox 9">
            <a:extLst>
              <a:ext uri="{FF2B5EF4-FFF2-40B4-BE49-F238E27FC236}">
                <a16:creationId xmlns:a16="http://schemas.microsoft.com/office/drawing/2014/main" id="{D284C2BB-29BA-4F84-BC04-36D38F669067}"/>
              </a:ext>
            </a:extLst>
          </p:cNvPr>
          <p:cNvSpPr txBox="1"/>
          <p:nvPr userDrawn="1"/>
        </p:nvSpPr>
        <p:spPr>
          <a:xfrm>
            <a:off x="11560835" y="6424880"/>
            <a:ext cx="434179" cy="253916"/>
          </a:xfrm>
          <a:prstGeom prst="rect">
            <a:avLst/>
          </a:prstGeom>
          <a:noFill/>
        </p:spPr>
        <p:txBody>
          <a:bodyPr wrap="square" rtlCol="0">
            <a:spAutoFit/>
          </a:bodyPr>
          <a:lstStyle/>
          <a:p>
            <a:pPr algn="r"/>
            <a:fld id="{61C6531B-3848-4B07-B323-504BCB9141ED}" type="slidenum">
              <a:rPr lang="en-US" sz="1050" smtClean="0"/>
              <a:t>‹#›</a:t>
            </a:fld>
            <a:endParaRPr lang="en-US" dirty="0"/>
          </a:p>
        </p:txBody>
      </p:sp>
      <p:sp>
        <p:nvSpPr>
          <p:cNvPr id="11" name="Rectangle 10">
            <a:extLst>
              <a:ext uri="{FF2B5EF4-FFF2-40B4-BE49-F238E27FC236}">
                <a16:creationId xmlns:a16="http://schemas.microsoft.com/office/drawing/2014/main" id="{ACB56078-0CAE-46F2-B856-21E501F4AC5F}"/>
              </a:ext>
            </a:extLst>
          </p:cNvPr>
          <p:cNvSpPr/>
          <p:nvPr userDrawn="1"/>
        </p:nvSpPr>
        <p:spPr>
          <a:xfrm>
            <a:off x="-10160" y="6801348"/>
            <a:ext cx="12202160" cy="56652"/>
          </a:xfrm>
          <a:prstGeom prst="rect">
            <a:avLst/>
          </a:prstGeom>
          <a:solidFill>
            <a:srgbClr val="003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3ED9FFF-EEB9-41D0-9203-5634EC404482}"/>
              </a:ext>
            </a:extLst>
          </p:cNvPr>
          <p:cNvSpPr/>
          <p:nvPr userDrawn="1"/>
        </p:nvSpPr>
        <p:spPr>
          <a:xfrm>
            <a:off x="463724" y="263067"/>
            <a:ext cx="97947" cy="609601"/>
          </a:xfrm>
          <a:prstGeom prst="rect">
            <a:avLst/>
          </a:prstGeom>
          <a:solidFill>
            <a:srgbClr val="003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492611"/>
      </p:ext>
    </p:extLst>
  </p:cSld>
  <p:clrMap bg1="lt1" tx1="dk1" bg2="lt2" tx2="dk2" accent1="accent1" accent2="accent2" accent3="accent3" accent4="accent4" accent5="accent5" accent6="accent6" hlink="hlink" folHlink="folHlink"/>
  <p:sldLayoutIdLst>
    <p:sldLayoutId id="2147483660" r:id="rId1"/>
    <p:sldLayoutId id="2147483654" r:id="rId2"/>
    <p:sldLayoutId id="2147483682" r:id="rId3"/>
    <p:sldLayoutId id="2147483649" r:id="rId4"/>
    <p:sldLayoutId id="2147483685" r:id="rId5"/>
    <p:sldLayoutId id="214748368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E56ACF-43B4-4DB7-889C-738437ED91AB}"/>
              </a:ext>
            </a:extLst>
          </p:cNvPr>
          <p:cNvSpPr/>
          <p:nvPr userDrawn="1"/>
        </p:nvSpPr>
        <p:spPr>
          <a:xfrm>
            <a:off x="631165" y="263067"/>
            <a:ext cx="11573270" cy="928127"/>
          </a:xfrm>
          <a:prstGeom prst="rect">
            <a:avLst/>
          </a:prstGeom>
          <a:solidFill>
            <a:srgbClr val="003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64737A23-759A-4054-982D-AB38E8F5BE5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7626" y="6348603"/>
            <a:ext cx="2338519" cy="311511"/>
          </a:xfrm>
          <a:prstGeom prst="rect">
            <a:avLst/>
          </a:prstGeom>
        </p:spPr>
      </p:pic>
      <p:sp>
        <p:nvSpPr>
          <p:cNvPr id="16" name="Rectangle 15">
            <a:extLst>
              <a:ext uri="{FF2B5EF4-FFF2-40B4-BE49-F238E27FC236}">
                <a16:creationId xmlns:a16="http://schemas.microsoft.com/office/drawing/2014/main" id="{FE308857-0AEE-4359-A3E3-E439F35E2B91}"/>
              </a:ext>
            </a:extLst>
          </p:cNvPr>
          <p:cNvSpPr/>
          <p:nvPr userDrawn="1"/>
        </p:nvSpPr>
        <p:spPr>
          <a:xfrm>
            <a:off x="-10160" y="6801348"/>
            <a:ext cx="12202160" cy="56652"/>
          </a:xfrm>
          <a:prstGeom prst="rect">
            <a:avLst/>
          </a:prstGeom>
          <a:solidFill>
            <a:srgbClr val="003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F6FF416-9883-4CD3-BA93-DB369390D905}"/>
              </a:ext>
            </a:extLst>
          </p:cNvPr>
          <p:cNvSpPr/>
          <p:nvPr userDrawn="1"/>
        </p:nvSpPr>
        <p:spPr>
          <a:xfrm>
            <a:off x="463724" y="263066"/>
            <a:ext cx="97947" cy="932688"/>
          </a:xfrm>
          <a:prstGeom prst="rect">
            <a:avLst/>
          </a:prstGeom>
          <a:solidFill>
            <a:srgbClr val="003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926882C-6D6E-4E60-9615-AAD5E06A32A1}"/>
              </a:ext>
            </a:extLst>
          </p:cNvPr>
          <p:cNvSpPr txBox="1"/>
          <p:nvPr userDrawn="1"/>
        </p:nvSpPr>
        <p:spPr>
          <a:xfrm>
            <a:off x="11560835" y="6424880"/>
            <a:ext cx="434179" cy="253916"/>
          </a:xfrm>
          <a:prstGeom prst="rect">
            <a:avLst/>
          </a:prstGeom>
          <a:noFill/>
        </p:spPr>
        <p:txBody>
          <a:bodyPr wrap="square" rtlCol="0">
            <a:spAutoFit/>
          </a:bodyPr>
          <a:lstStyle/>
          <a:p>
            <a:pPr algn="r"/>
            <a:fld id="{61C6531B-3848-4B07-B323-504BCB9141ED}" type="slidenum">
              <a:rPr lang="en-US" sz="1050" smtClean="0"/>
              <a:t>‹#›</a:t>
            </a:fld>
            <a:endParaRPr lang="en-US" dirty="0"/>
          </a:p>
        </p:txBody>
      </p:sp>
    </p:spTree>
    <p:extLst>
      <p:ext uri="{BB962C8B-B14F-4D97-AF65-F5344CB8AC3E}">
        <p14:creationId xmlns:p14="http://schemas.microsoft.com/office/powerpoint/2010/main" val="24992032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8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2CC230-1B8E-4339-A361-AF6B128AEB08}"/>
              </a:ext>
            </a:extLst>
          </p:cNvPr>
          <p:cNvSpPr/>
          <p:nvPr userDrawn="1"/>
        </p:nvSpPr>
        <p:spPr>
          <a:xfrm>
            <a:off x="-13335" y="-48838"/>
            <a:ext cx="12218670" cy="6955677"/>
          </a:xfrm>
          <a:prstGeom prst="rect">
            <a:avLst/>
          </a:prstGeom>
          <a:solidFill>
            <a:srgbClr val="003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252ADE5-09A0-4B7D-AE04-EAEFB50D3A7D}"/>
              </a:ext>
            </a:extLst>
          </p:cNvPr>
          <p:cNvSpPr txBox="1"/>
          <p:nvPr userDrawn="1"/>
        </p:nvSpPr>
        <p:spPr>
          <a:xfrm>
            <a:off x="1041720" y="1226916"/>
            <a:ext cx="4757195" cy="1015663"/>
          </a:xfrm>
          <a:prstGeom prst="rect">
            <a:avLst/>
          </a:prstGeom>
          <a:noFill/>
        </p:spPr>
        <p:txBody>
          <a:bodyPr wrap="square" rtlCol="0">
            <a:spAutoFit/>
          </a:bodyPr>
          <a:lstStyle/>
          <a:p>
            <a:r>
              <a:rPr lang="en-US" sz="6000" dirty="0">
                <a:solidFill>
                  <a:schemeClr val="bg1"/>
                </a:solidFill>
                <a:latin typeface="+mj-lt"/>
              </a:rPr>
              <a:t>Contact Us</a:t>
            </a:r>
          </a:p>
        </p:txBody>
      </p:sp>
      <p:pic>
        <p:nvPicPr>
          <p:cNvPr id="11" name="Picture 10">
            <a:extLst>
              <a:ext uri="{FF2B5EF4-FFF2-40B4-BE49-F238E27FC236}">
                <a16:creationId xmlns:a16="http://schemas.microsoft.com/office/drawing/2014/main" id="{480AE2E4-B270-415E-813A-9AB8B0E31E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6367" y="5683280"/>
            <a:ext cx="3028711" cy="402641"/>
          </a:xfrm>
          <a:prstGeom prst="rect">
            <a:avLst/>
          </a:prstGeom>
        </p:spPr>
      </p:pic>
      <p:sp>
        <p:nvSpPr>
          <p:cNvPr id="12" name="TextBox 11">
            <a:extLst>
              <a:ext uri="{FF2B5EF4-FFF2-40B4-BE49-F238E27FC236}">
                <a16:creationId xmlns:a16="http://schemas.microsoft.com/office/drawing/2014/main" id="{9F400F38-C844-4DF7-B925-8C03B89A7575}"/>
              </a:ext>
            </a:extLst>
          </p:cNvPr>
          <p:cNvSpPr txBox="1"/>
          <p:nvPr userDrawn="1"/>
        </p:nvSpPr>
        <p:spPr>
          <a:xfrm>
            <a:off x="1148598" y="2200565"/>
            <a:ext cx="3104248" cy="923330"/>
          </a:xfrm>
          <a:prstGeom prst="rect">
            <a:avLst/>
          </a:prstGeom>
          <a:noFill/>
        </p:spPr>
        <p:txBody>
          <a:bodyPr wrap="none" rtlCol="0">
            <a:spAutoFit/>
          </a:bodyPr>
          <a:lstStyle/>
          <a:p>
            <a:r>
              <a:rPr lang="en-US" dirty="0">
                <a:solidFill>
                  <a:schemeClr val="bg1"/>
                </a:solidFill>
                <a:latin typeface="+mj-lt"/>
                <a:cs typeface="Arial" panose="020B0604020202020204" pitchFamily="34" charset="0"/>
              </a:rPr>
              <a:t>Federal Railroad Administration</a:t>
            </a:r>
          </a:p>
          <a:p>
            <a:r>
              <a:rPr lang="en-US" dirty="0">
                <a:solidFill>
                  <a:schemeClr val="bg1"/>
                </a:solidFill>
                <a:latin typeface="+mj-lt"/>
                <a:cs typeface="Arial" panose="020B0604020202020204" pitchFamily="34" charset="0"/>
              </a:rPr>
              <a:t>1200 New Jersey Avenue, SE</a:t>
            </a:r>
          </a:p>
          <a:p>
            <a:r>
              <a:rPr lang="en-US" dirty="0">
                <a:solidFill>
                  <a:schemeClr val="bg1"/>
                </a:solidFill>
                <a:latin typeface="+mj-lt"/>
                <a:cs typeface="Arial" panose="020B0604020202020204" pitchFamily="34" charset="0"/>
              </a:rPr>
              <a:t>Washington, DC 20590</a:t>
            </a:r>
          </a:p>
        </p:txBody>
      </p:sp>
      <p:pic>
        <p:nvPicPr>
          <p:cNvPr id="13" name="Picture 12">
            <a:hlinkClick r:id="rId4"/>
            <a:extLst>
              <a:ext uri="{FF2B5EF4-FFF2-40B4-BE49-F238E27FC236}">
                <a16:creationId xmlns:a16="http://schemas.microsoft.com/office/drawing/2014/main" id="{799A3F08-993F-4AE1-B850-FCD79C1F58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83175"/>
          <a:stretch/>
        </p:blipFill>
        <p:spPr>
          <a:xfrm>
            <a:off x="1290543" y="3637832"/>
            <a:ext cx="290607" cy="481738"/>
          </a:xfrm>
          <a:prstGeom prst="rect">
            <a:avLst/>
          </a:prstGeom>
        </p:spPr>
      </p:pic>
      <p:sp>
        <p:nvSpPr>
          <p:cNvPr id="14" name="TextBox 13">
            <a:extLst>
              <a:ext uri="{FF2B5EF4-FFF2-40B4-BE49-F238E27FC236}">
                <a16:creationId xmlns:a16="http://schemas.microsoft.com/office/drawing/2014/main" id="{F22A22BB-C5CF-48E9-AB4D-8CF25719E6B1}"/>
              </a:ext>
            </a:extLst>
          </p:cNvPr>
          <p:cNvSpPr txBox="1"/>
          <p:nvPr userDrawn="1"/>
        </p:nvSpPr>
        <p:spPr>
          <a:xfrm>
            <a:off x="1167144" y="4233870"/>
            <a:ext cx="2154308" cy="307777"/>
          </a:xfrm>
          <a:prstGeom prst="rect">
            <a:avLst/>
          </a:prstGeom>
          <a:noFill/>
        </p:spPr>
        <p:txBody>
          <a:bodyPr wrap="none" rtlCol="0">
            <a:spAutoFit/>
          </a:bodyPr>
          <a:lstStyle/>
          <a:p>
            <a:r>
              <a:rPr lang="en-US" sz="1400" dirty="0">
                <a:solidFill>
                  <a:schemeClr val="bg1"/>
                </a:solidFill>
                <a:latin typeface="+mj-lt"/>
                <a:cs typeface="Arial" panose="020B0604020202020204" pitchFamily="34" charset="0"/>
              </a:rPr>
              <a:t>Connect with us </a:t>
            </a:r>
            <a:r>
              <a:rPr lang="en-US" sz="1400" b="1" dirty="0">
                <a:solidFill>
                  <a:schemeClr val="bg1"/>
                </a:solidFill>
                <a:latin typeface="+mj-lt"/>
                <a:cs typeface="Arial" panose="020B0604020202020204" pitchFamily="34" charset="0"/>
              </a:rPr>
              <a:t>USDOTFRA</a:t>
            </a:r>
          </a:p>
        </p:txBody>
      </p:sp>
      <p:sp>
        <p:nvSpPr>
          <p:cNvPr id="15" name="Rectangle 14">
            <a:hlinkClick r:id="rId6"/>
            <a:extLst>
              <a:ext uri="{FF2B5EF4-FFF2-40B4-BE49-F238E27FC236}">
                <a16:creationId xmlns:a16="http://schemas.microsoft.com/office/drawing/2014/main" id="{4348008E-7CCD-4398-8E35-68F41DF7C638}"/>
              </a:ext>
            </a:extLst>
          </p:cNvPr>
          <p:cNvSpPr/>
          <p:nvPr userDrawn="1"/>
        </p:nvSpPr>
        <p:spPr>
          <a:xfrm>
            <a:off x="1188944" y="3176166"/>
            <a:ext cx="1727199" cy="167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a:hlinkClick r:id="rId7"/>
            <a:extLst>
              <a:ext uri="{FF2B5EF4-FFF2-40B4-BE49-F238E27FC236}">
                <a16:creationId xmlns:a16="http://schemas.microsoft.com/office/drawing/2014/main" id="{BF84A385-246A-4032-B15C-709D854A732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8958" r="35748"/>
          <a:stretch/>
        </p:blipFill>
        <p:spPr>
          <a:xfrm>
            <a:off x="1832610" y="3637832"/>
            <a:ext cx="609600" cy="481738"/>
          </a:xfrm>
          <a:prstGeom prst="rect">
            <a:avLst/>
          </a:prstGeom>
        </p:spPr>
      </p:pic>
      <p:pic>
        <p:nvPicPr>
          <p:cNvPr id="17" name="Picture 16">
            <a:hlinkClick r:id="rId8"/>
            <a:extLst>
              <a:ext uri="{FF2B5EF4-FFF2-40B4-BE49-F238E27FC236}">
                <a16:creationId xmlns:a16="http://schemas.microsoft.com/office/drawing/2014/main" id="{87CC3AE7-1990-4677-B80E-6D2016CE3B0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1972"/>
          <a:stretch/>
        </p:blipFill>
        <p:spPr>
          <a:xfrm>
            <a:off x="2700722" y="3637832"/>
            <a:ext cx="484093" cy="481738"/>
          </a:xfrm>
          <a:prstGeom prst="rect">
            <a:avLst/>
          </a:prstGeom>
        </p:spPr>
      </p:pic>
    </p:spTree>
    <p:extLst>
      <p:ext uri="{BB962C8B-B14F-4D97-AF65-F5344CB8AC3E}">
        <p14:creationId xmlns:p14="http://schemas.microsoft.com/office/powerpoint/2010/main" val="996470278"/>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j9wnnEwiOLQ" TargetMode="External"/><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mailto:Melissa.Shurland@dot.gov" TargetMode="Externa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railroads.dot.gov/"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epa.gov/greenvehicles/fast-facts-transportation-greenhouse-gas-emissions" TargetMode="Externa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emf"/><Relationship Id="rId2" Type="http://schemas.openxmlformats.org/officeDocument/2006/relationships/image" Target="../media/image9.jpeg"/><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8F2587E-9DF2-446F-BFA7-6290D1377859}"/>
              </a:ext>
            </a:extLst>
          </p:cNvPr>
          <p:cNvSpPr>
            <a:spLocks noGrp="1"/>
          </p:cNvSpPr>
          <p:nvPr>
            <p:ph type="body" sz="quarter" idx="11"/>
          </p:nvPr>
        </p:nvSpPr>
        <p:spPr>
          <a:xfrm>
            <a:off x="1485536" y="5558643"/>
            <a:ext cx="10539412" cy="951512"/>
          </a:xfrm>
        </p:spPr>
        <p:txBody>
          <a:bodyPr>
            <a:noAutofit/>
          </a:bodyPr>
          <a:lstStyle/>
          <a:p>
            <a:pPr algn="r"/>
            <a:r>
              <a:rPr lang="en-US" sz="1800" b="1" dirty="0"/>
              <a:t>Melissa Shurland </a:t>
            </a:r>
          </a:p>
          <a:p>
            <a:pPr algn="r"/>
            <a:r>
              <a:rPr lang="en-US" sz="1600" dirty="0"/>
              <a:t>Program Manager, Rolling Stock Research Division</a:t>
            </a:r>
          </a:p>
          <a:p>
            <a:pPr algn="r"/>
            <a:r>
              <a:rPr lang="en-US" sz="1600" dirty="0"/>
              <a:t>Office of Research, Development, and Technology</a:t>
            </a:r>
          </a:p>
        </p:txBody>
      </p:sp>
      <p:sp>
        <p:nvSpPr>
          <p:cNvPr id="4" name="Text Placeholder 3">
            <a:extLst>
              <a:ext uri="{FF2B5EF4-FFF2-40B4-BE49-F238E27FC236}">
                <a16:creationId xmlns:a16="http://schemas.microsoft.com/office/drawing/2014/main" id="{54918925-C48A-4DED-B772-D8B14B919A64}"/>
              </a:ext>
            </a:extLst>
          </p:cNvPr>
          <p:cNvSpPr>
            <a:spLocks noGrp="1"/>
          </p:cNvSpPr>
          <p:nvPr>
            <p:ph type="body" sz="quarter" idx="10"/>
          </p:nvPr>
        </p:nvSpPr>
        <p:spPr>
          <a:xfrm>
            <a:off x="512767" y="4472417"/>
            <a:ext cx="11181002" cy="834537"/>
          </a:xfrm>
        </p:spPr>
        <p:txBody>
          <a:bodyPr/>
          <a:lstStyle/>
          <a:p>
            <a:pPr algn="ctr"/>
            <a:r>
              <a:rPr lang="en-US" sz="2800" dirty="0">
                <a:solidFill>
                  <a:srgbClr val="000000"/>
                </a:solidFill>
                <a:effectLst/>
                <a:latin typeface="Arial" panose="020B0604020202020204" pitchFamily="34" charset="0"/>
                <a:ea typeface="Times New Roman" panose="02020603050405020304" pitchFamily="18" charset="0"/>
                <a:cs typeface="Tahoma" panose="020B0604030504040204" pitchFamily="34" charset="0"/>
              </a:rPr>
              <a:t>Rail Decarbonization: Overview of FRA Research on Advancing Clean Energy Technologies for Rail</a:t>
            </a:r>
            <a:endParaRPr lang="en-US" sz="4800" dirty="0"/>
          </a:p>
        </p:txBody>
      </p:sp>
    </p:spTree>
    <p:extLst>
      <p:ext uri="{BB962C8B-B14F-4D97-AF65-F5344CB8AC3E}">
        <p14:creationId xmlns:p14="http://schemas.microsoft.com/office/powerpoint/2010/main" val="2507715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391E781-DBDD-4785-94D6-8344AC94F6DA}"/>
              </a:ext>
            </a:extLst>
          </p:cNvPr>
          <p:cNvSpPr>
            <a:spLocks noGrp="1"/>
          </p:cNvSpPr>
          <p:nvPr>
            <p:ph type="body" sz="quarter" idx="13"/>
          </p:nvPr>
        </p:nvSpPr>
        <p:spPr>
          <a:xfrm>
            <a:off x="655003" y="1124958"/>
            <a:ext cx="4616450" cy="3817937"/>
          </a:xfrm>
        </p:spPr>
        <p:txBody>
          <a:bodyPr/>
          <a:lstStyle/>
          <a:p>
            <a:pPr marL="342900" indent="-342900">
              <a:buFont typeface="Arial" panose="020B0604020202020204" pitchFamily="34" charset="0"/>
              <a:buChar char="•"/>
            </a:pPr>
            <a:r>
              <a:rPr lang="en-US" b="0" dirty="0"/>
              <a:t>Highway Grade-crossing Collision of liquefied natural gas fuel tender</a:t>
            </a:r>
          </a:p>
          <a:p>
            <a:pPr marL="342900" indent="-342900" algn="l">
              <a:buFont typeface="Arial" panose="020B0604020202020204" pitchFamily="34" charset="0"/>
              <a:buChar char="•"/>
            </a:pPr>
            <a:r>
              <a:rPr lang="en-US" b="0" dirty="0"/>
              <a:t>Fuel tender built to </a:t>
            </a:r>
            <a:r>
              <a:rPr lang="en-US" b="0" i="1" dirty="0"/>
              <a:t>AAR M-1004, Fuel Tenders For Natural Gas and Other Alternate Fuels</a:t>
            </a:r>
          </a:p>
          <a:p>
            <a:pPr marL="342900" indent="-342900" algn="l">
              <a:buFont typeface="Arial" panose="020B0604020202020204" pitchFamily="34" charset="0"/>
              <a:buChar char="•"/>
            </a:pPr>
            <a:r>
              <a:rPr lang="en-US" b="0" dirty="0"/>
              <a:t>80,000lb highway truck at 40 mph into protective housing located on tender, which contained LNG fill valves</a:t>
            </a:r>
          </a:p>
          <a:p>
            <a:pPr marL="342900" indent="-342900" algn="l">
              <a:buFont typeface="Arial" panose="020B0604020202020204" pitchFamily="34" charset="0"/>
              <a:buChar char="•"/>
            </a:pPr>
            <a:endParaRPr lang="en-US" b="0" i="1" dirty="0"/>
          </a:p>
        </p:txBody>
      </p:sp>
      <p:sp>
        <p:nvSpPr>
          <p:cNvPr id="3" name="Text Placeholder 2">
            <a:extLst>
              <a:ext uri="{FF2B5EF4-FFF2-40B4-BE49-F238E27FC236}">
                <a16:creationId xmlns:a16="http://schemas.microsoft.com/office/drawing/2014/main" id="{F221FDD2-0DE9-4094-9A46-7D140D000690}"/>
              </a:ext>
            </a:extLst>
          </p:cNvPr>
          <p:cNvSpPr>
            <a:spLocks noGrp="1"/>
          </p:cNvSpPr>
          <p:nvPr>
            <p:ph type="body" sz="quarter" idx="11"/>
          </p:nvPr>
        </p:nvSpPr>
        <p:spPr>
          <a:xfrm>
            <a:off x="655003" y="304307"/>
            <a:ext cx="11536997" cy="514350"/>
          </a:xfrm>
        </p:spPr>
        <p:txBody>
          <a:bodyPr/>
          <a:lstStyle/>
          <a:p>
            <a:r>
              <a:rPr lang="en-US" b="1" dirty="0"/>
              <a:t>Example of Research Product - Structural Integrity Test of Alternative Fuel Tender</a:t>
            </a:r>
          </a:p>
        </p:txBody>
      </p:sp>
      <p:pic>
        <p:nvPicPr>
          <p:cNvPr id="8" name="Picture 7">
            <a:extLst>
              <a:ext uri="{FF2B5EF4-FFF2-40B4-BE49-F238E27FC236}">
                <a16:creationId xmlns:a16="http://schemas.microsoft.com/office/drawing/2014/main" id="{FFBD96B6-2A71-4B5B-9B00-0066B4A4D554}"/>
              </a:ext>
            </a:extLst>
          </p:cNvPr>
          <p:cNvPicPr>
            <a:picLocks noChangeAspect="1"/>
          </p:cNvPicPr>
          <p:nvPr/>
        </p:nvPicPr>
        <p:blipFill>
          <a:blip r:embed="rId2"/>
          <a:stretch>
            <a:fillRect/>
          </a:stretch>
        </p:blipFill>
        <p:spPr>
          <a:xfrm>
            <a:off x="868363" y="4309934"/>
            <a:ext cx="4485797" cy="1729409"/>
          </a:xfrm>
          <a:prstGeom prst="rect">
            <a:avLst/>
          </a:prstGeom>
        </p:spPr>
      </p:pic>
      <p:sp>
        <p:nvSpPr>
          <p:cNvPr id="4" name="TextBox 3">
            <a:extLst>
              <a:ext uri="{FF2B5EF4-FFF2-40B4-BE49-F238E27FC236}">
                <a16:creationId xmlns:a16="http://schemas.microsoft.com/office/drawing/2014/main" id="{8082ECCB-BA58-6FC6-EB24-0B3D6681F137}"/>
              </a:ext>
            </a:extLst>
          </p:cNvPr>
          <p:cNvSpPr txBox="1"/>
          <p:nvPr/>
        </p:nvSpPr>
        <p:spPr>
          <a:xfrm>
            <a:off x="5938520" y="4844483"/>
            <a:ext cx="6106160" cy="369332"/>
          </a:xfrm>
          <a:prstGeom prst="rect">
            <a:avLst/>
          </a:prstGeom>
          <a:noFill/>
        </p:spPr>
        <p:txBody>
          <a:bodyPr wrap="square">
            <a:spAutoFit/>
          </a:bodyPr>
          <a:lstStyle/>
          <a:p>
            <a:r>
              <a:rPr lang="en-US" dirty="0">
                <a:hlinkClick r:id="rId3"/>
              </a:rPr>
              <a:t>Highway Grade Crossing with Descriptions (youtube.com)</a:t>
            </a:r>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DB3B85A7-15B4-E051-90AB-6C9461E40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1734" y="1124958"/>
            <a:ext cx="6096851" cy="3429479"/>
          </a:xfrm>
          <a:prstGeom prst="rect">
            <a:avLst/>
          </a:prstGeom>
        </p:spPr>
      </p:pic>
    </p:spTree>
    <p:extLst>
      <p:ext uri="{BB962C8B-B14F-4D97-AF65-F5344CB8AC3E}">
        <p14:creationId xmlns:p14="http://schemas.microsoft.com/office/powerpoint/2010/main" val="2035030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AADB527-9084-4A03-94E4-4B2F25B82460}"/>
              </a:ext>
            </a:extLst>
          </p:cNvPr>
          <p:cNvGrpSpPr/>
          <p:nvPr/>
        </p:nvGrpSpPr>
        <p:grpSpPr>
          <a:xfrm>
            <a:off x="6896914" y="3630438"/>
            <a:ext cx="473206" cy="336277"/>
            <a:chOff x="386039" y="3383283"/>
            <a:chExt cx="473206" cy="336277"/>
          </a:xfrm>
        </p:grpSpPr>
        <p:sp>
          <p:nvSpPr>
            <p:cNvPr id="23" name="Oval 22">
              <a:extLst>
                <a:ext uri="{FF2B5EF4-FFF2-40B4-BE49-F238E27FC236}">
                  <a16:creationId xmlns:a16="http://schemas.microsoft.com/office/drawing/2014/main" id="{1E807167-7C9E-47A0-AD73-1BE214D51947}"/>
                </a:ext>
              </a:extLst>
            </p:cNvPr>
            <p:cNvSpPr/>
            <p:nvPr/>
          </p:nvSpPr>
          <p:spPr>
            <a:xfrm>
              <a:off x="579120" y="3383283"/>
              <a:ext cx="91434" cy="91434"/>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4" name="TextBox 23">
              <a:extLst>
                <a:ext uri="{FF2B5EF4-FFF2-40B4-BE49-F238E27FC236}">
                  <a16:creationId xmlns:a16="http://schemas.microsoft.com/office/drawing/2014/main" id="{D16C25C0-E44C-4277-993F-BBE7EDF0B8B4}"/>
                </a:ext>
              </a:extLst>
            </p:cNvPr>
            <p:cNvSpPr txBox="1"/>
            <p:nvPr/>
          </p:nvSpPr>
          <p:spPr>
            <a:xfrm>
              <a:off x="386039" y="3457950"/>
              <a:ext cx="473206" cy="261610"/>
            </a:xfrm>
            <a:prstGeom prst="rect">
              <a:avLst/>
            </a:prstGeom>
            <a:noFill/>
          </p:spPr>
          <p:txBody>
            <a:bodyPr wrap="none" rtlCol="0">
              <a:spAutoFit/>
            </a:bodyPr>
            <a:lstStyle/>
            <a:p>
              <a:pPr algn="ctr"/>
              <a:r>
                <a:rPr lang="en-US" sz="1100" b="1" dirty="0">
                  <a:solidFill>
                    <a:schemeClr val="tx1">
                      <a:lumMod val="50000"/>
                      <a:lumOff val="50000"/>
                    </a:schemeClr>
                  </a:solidFill>
                </a:rPr>
                <a:t>2019</a:t>
              </a:r>
            </a:p>
          </p:txBody>
        </p:sp>
      </p:grpSp>
      <p:sp>
        <p:nvSpPr>
          <p:cNvPr id="5" name="Text Placeholder 4">
            <a:extLst>
              <a:ext uri="{FF2B5EF4-FFF2-40B4-BE49-F238E27FC236}">
                <a16:creationId xmlns:a16="http://schemas.microsoft.com/office/drawing/2014/main" id="{C8845912-F0B8-4343-8E03-E82A5DDFDC36}"/>
              </a:ext>
            </a:extLst>
          </p:cNvPr>
          <p:cNvSpPr>
            <a:spLocks noGrp="1"/>
          </p:cNvSpPr>
          <p:nvPr>
            <p:ph type="body" sz="quarter" idx="11"/>
          </p:nvPr>
        </p:nvSpPr>
        <p:spPr>
          <a:xfrm>
            <a:off x="622641" y="401448"/>
            <a:ext cx="10691812" cy="514350"/>
          </a:xfrm>
        </p:spPr>
        <p:txBody>
          <a:bodyPr/>
          <a:lstStyle/>
          <a:p>
            <a:r>
              <a:rPr lang="en-US" b="1" dirty="0"/>
              <a:t>Alternative Fuels and Clean Energy Research Activities</a:t>
            </a:r>
          </a:p>
        </p:txBody>
      </p:sp>
      <p:cxnSp>
        <p:nvCxnSpPr>
          <p:cNvPr id="3" name="Straight Connector 2">
            <a:extLst>
              <a:ext uri="{FF2B5EF4-FFF2-40B4-BE49-F238E27FC236}">
                <a16:creationId xmlns:a16="http://schemas.microsoft.com/office/drawing/2014/main" id="{56CEC942-F179-404C-8F78-22A6D34FE2AC}"/>
              </a:ext>
            </a:extLst>
          </p:cNvPr>
          <p:cNvCxnSpPr/>
          <p:nvPr/>
        </p:nvCxnSpPr>
        <p:spPr>
          <a:xfrm>
            <a:off x="622642" y="3676155"/>
            <a:ext cx="10946717" cy="0"/>
          </a:xfrm>
          <a:prstGeom prst="line">
            <a:avLst/>
          </a:prstGeom>
          <a:ln w="12700">
            <a:solidFill>
              <a:schemeClr val="tx1">
                <a:lumMod val="50000"/>
                <a:lumOff val="50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E5B8F82D-9DFA-4ED5-897B-D4E94645A278}"/>
              </a:ext>
            </a:extLst>
          </p:cNvPr>
          <p:cNvGrpSpPr/>
          <p:nvPr/>
        </p:nvGrpSpPr>
        <p:grpSpPr>
          <a:xfrm>
            <a:off x="386038" y="3630438"/>
            <a:ext cx="473207" cy="336277"/>
            <a:chOff x="386038" y="3383283"/>
            <a:chExt cx="473207" cy="336277"/>
          </a:xfrm>
        </p:grpSpPr>
        <p:sp>
          <p:nvSpPr>
            <p:cNvPr id="4" name="Oval 3">
              <a:extLst>
                <a:ext uri="{FF2B5EF4-FFF2-40B4-BE49-F238E27FC236}">
                  <a16:creationId xmlns:a16="http://schemas.microsoft.com/office/drawing/2014/main" id="{C09D6A94-2CA1-4D0A-9C79-E07515AA5880}"/>
                </a:ext>
              </a:extLst>
            </p:cNvPr>
            <p:cNvSpPr/>
            <p:nvPr/>
          </p:nvSpPr>
          <p:spPr>
            <a:xfrm>
              <a:off x="579120" y="3383283"/>
              <a:ext cx="91434" cy="91434"/>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0" name="TextBox 19">
              <a:extLst>
                <a:ext uri="{FF2B5EF4-FFF2-40B4-BE49-F238E27FC236}">
                  <a16:creationId xmlns:a16="http://schemas.microsoft.com/office/drawing/2014/main" id="{1455A6CB-B40E-4EBE-98C6-956C5445D501}"/>
                </a:ext>
              </a:extLst>
            </p:cNvPr>
            <p:cNvSpPr txBox="1"/>
            <p:nvPr/>
          </p:nvSpPr>
          <p:spPr>
            <a:xfrm>
              <a:off x="386038" y="3457950"/>
              <a:ext cx="473207" cy="261610"/>
            </a:xfrm>
            <a:prstGeom prst="rect">
              <a:avLst/>
            </a:prstGeom>
            <a:noFill/>
          </p:spPr>
          <p:txBody>
            <a:bodyPr wrap="none" rtlCol="0">
              <a:spAutoFit/>
            </a:bodyPr>
            <a:lstStyle/>
            <a:p>
              <a:pPr algn="ctr"/>
              <a:r>
                <a:rPr lang="en-US" sz="1100" b="1" dirty="0">
                  <a:solidFill>
                    <a:schemeClr val="tx1">
                      <a:lumMod val="50000"/>
                      <a:lumOff val="50000"/>
                    </a:schemeClr>
                  </a:solidFill>
                </a:rPr>
                <a:t>2008</a:t>
              </a:r>
            </a:p>
          </p:txBody>
        </p:sp>
      </p:grpSp>
      <p:grpSp>
        <p:nvGrpSpPr>
          <p:cNvPr id="28" name="Group 27">
            <a:extLst>
              <a:ext uri="{FF2B5EF4-FFF2-40B4-BE49-F238E27FC236}">
                <a16:creationId xmlns:a16="http://schemas.microsoft.com/office/drawing/2014/main" id="{1E9A59E2-8403-4694-A0AF-3C90A1C0EF13}"/>
              </a:ext>
            </a:extLst>
          </p:cNvPr>
          <p:cNvGrpSpPr/>
          <p:nvPr/>
        </p:nvGrpSpPr>
        <p:grpSpPr>
          <a:xfrm>
            <a:off x="10953895" y="3630438"/>
            <a:ext cx="473207" cy="336277"/>
            <a:chOff x="386039" y="3383283"/>
            <a:chExt cx="473207" cy="336277"/>
          </a:xfrm>
        </p:grpSpPr>
        <p:sp>
          <p:nvSpPr>
            <p:cNvPr id="29" name="Oval 28">
              <a:extLst>
                <a:ext uri="{FF2B5EF4-FFF2-40B4-BE49-F238E27FC236}">
                  <a16:creationId xmlns:a16="http://schemas.microsoft.com/office/drawing/2014/main" id="{8732AD38-CD1A-42BC-9CBF-D8255A23602C}"/>
                </a:ext>
              </a:extLst>
            </p:cNvPr>
            <p:cNvSpPr/>
            <p:nvPr/>
          </p:nvSpPr>
          <p:spPr>
            <a:xfrm>
              <a:off x="579120" y="3383283"/>
              <a:ext cx="91434" cy="91434"/>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0" name="TextBox 29">
              <a:extLst>
                <a:ext uri="{FF2B5EF4-FFF2-40B4-BE49-F238E27FC236}">
                  <a16:creationId xmlns:a16="http://schemas.microsoft.com/office/drawing/2014/main" id="{65421BF8-872E-4647-93E1-9761E245795F}"/>
                </a:ext>
              </a:extLst>
            </p:cNvPr>
            <p:cNvSpPr txBox="1"/>
            <p:nvPr/>
          </p:nvSpPr>
          <p:spPr>
            <a:xfrm>
              <a:off x="386039" y="3457950"/>
              <a:ext cx="473207" cy="261610"/>
            </a:xfrm>
            <a:prstGeom prst="rect">
              <a:avLst/>
            </a:prstGeom>
            <a:noFill/>
          </p:spPr>
          <p:txBody>
            <a:bodyPr wrap="none" rtlCol="0">
              <a:spAutoFit/>
            </a:bodyPr>
            <a:lstStyle/>
            <a:p>
              <a:pPr algn="ctr"/>
              <a:r>
                <a:rPr lang="en-US" sz="1100" b="1" dirty="0">
                  <a:solidFill>
                    <a:schemeClr val="tx1">
                      <a:lumMod val="50000"/>
                      <a:lumOff val="50000"/>
                    </a:schemeClr>
                  </a:solidFill>
                </a:rPr>
                <a:t>2023</a:t>
              </a:r>
            </a:p>
          </p:txBody>
        </p:sp>
      </p:grpSp>
      <p:grpSp>
        <p:nvGrpSpPr>
          <p:cNvPr id="35" name="Group 34">
            <a:extLst>
              <a:ext uri="{FF2B5EF4-FFF2-40B4-BE49-F238E27FC236}">
                <a16:creationId xmlns:a16="http://schemas.microsoft.com/office/drawing/2014/main" id="{9050D1A1-FEAA-4958-86B7-8A4353BE2AEC}"/>
              </a:ext>
            </a:extLst>
          </p:cNvPr>
          <p:cNvGrpSpPr/>
          <p:nvPr/>
        </p:nvGrpSpPr>
        <p:grpSpPr>
          <a:xfrm>
            <a:off x="9214352" y="3630438"/>
            <a:ext cx="473207" cy="336277"/>
            <a:chOff x="386039" y="3383283"/>
            <a:chExt cx="473207" cy="336277"/>
          </a:xfrm>
        </p:grpSpPr>
        <p:sp>
          <p:nvSpPr>
            <p:cNvPr id="36" name="Oval 35">
              <a:extLst>
                <a:ext uri="{FF2B5EF4-FFF2-40B4-BE49-F238E27FC236}">
                  <a16:creationId xmlns:a16="http://schemas.microsoft.com/office/drawing/2014/main" id="{F5F45DA9-6657-4CBB-A10C-B142E3FA9C50}"/>
                </a:ext>
              </a:extLst>
            </p:cNvPr>
            <p:cNvSpPr/>
            <p:nvPr/>
          </p:nvSpPr>
          <p:spPr>
            <a:xfrm>
              <a:off x="579120" y="3383283"/>
              <a:ext cx="91434" cy="91434"/>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 name="TextBox 36">
              <a:extLst>
                <a:ext uri="{FF2B5EF4-FFF2-40B4-BE49-F238E27FC236}">
                  <a16:creationId xmlns:a16="http://schemas.microsoft.com/office/drawing/2014/main" id="{51272D2B-2DB1-4D66-917B-303AC44616BF}"/>
                </a:ext>
              </a:extLst>
            </p:cNvPr>
            <p:cNvSpPr txBox="1"/>
            <p:nvPr/>
          </p:nvSpPr>
          <p:spPr>
            <a:xfrm>
              <a:off x="386039" y="3457950"/>
              <a:ext cx="473207" cy="261610"/>
            </a:xfrm>
            <a:prstGeom prst="rect">
              <a:avLst/>
            </a:prstGeom>
            <a:noFill/>
          </p:spPr>
          <p:txBody>
            <a:bodyPr wrap="none" rtlCol="0">
              <a:spAutoFit/>
            </a:bodyPr>
            <a:lstStyle/>
            <a:p>
              <a:pPr algn="ctr"/>
              <a:r>
                <a:rPr lang="en-US" sz="1100" b="1" dirty="0">
                  <a:solidFill>
                    <a:schemeClr val="tx1">
                      <a:lumMod val="50000"/>
                      <a:lumOff val="50000"/>
                    </a:schemeClr>
                  </a:solidFill>
                </a:rPr>
                <a:t>2021</a:t>
              </a:r>
            </a:p>
          </p:txBody>
        </p:sp>
      </p:grpSp>
      <p:sp>
        <p:nvSpPr>
          <p:cNvPr id="39" name="TextBox 38">
            <a:extLst>
              <a:ext uri="{FF2B5EF4-FFF2-40B4-BE49-F238E27FC236}">
                <a16:creationId xmlns:a16="http://schemas.microsoft.com/office/drawing/2014/main" id="{FB1BF4A4-9E16-4F4B-90E9-1A51769CDD00}"/>
              </a:ext>
            </a:extLst>
          </p:cNvPr>
          <p:cNvSpPr txBox="1"/>
          <p:nvPr/>
        </p:nvSpPr>
        <p:spPr>
          <a:xfrm>
            <a:off x="6096000" y="4012431"/>
            <a:ext cx="6096000" cy="2677656"/>
          </a:xfrm>
          <a:prstGeom prst="rect">
            <a:avLst/>
          </a:prstGeom>
          <a:noFill/>
        </p:spPr>
        <p:txBody>
          <a:bodyPr wrap="square" rtlCol="0">
            <a:spAutoFit/>
          </a:bodyPr>
          <a:lstStyle/>
          <a:p>
            <a:r>
              <a:rPr lang="en-US" sz="2400" b="1" dirty="0">
                <a:solidFill>
                  <a:srgbClr val="7030A0"/>
                </a:solidFill>
              </a:rPr>
              <a:t>Hydrogen and Fuel Cells (2019-Present)</a:t>
            </a:r>
          </a:p>
          <a:p>
            <a:pPr marL="285750" lvl="1" indent="-285750">
              <a:buFont typeface="Arial" panose="020B0604020202020204" pitchFamily="34" charset="0"/>
              <a:buChar char="•"/>
            </a:pPr>
            <a:r>
              <a:rPr lang="en-US" sz="1600" dirty="0"/>
              <a:t>Hydrogen dual fuel engine development</a:t>
            </a:r>
          </a:p>
          <a:p>
            <a:pPr marL="285750" lvl="1" indent="-285750">
              <a:buFont typeface="Arial" panose="020B0604020202020204" pitchFamily="34" charset="0"/>
              <a:buChar char="•"/>
            </a:pPr>
            <a:r>
              <a:rPr lang="en-US" sz="1600" dirty="0"/>
              <a:t>Assessment of post-crash outcomes for rail </a:t>
            </a:r>
          </a:p>
          <a:p>
            <a:pPr marL="285750" lvl="1" indent="-285750">
              <a:buFont typeface="Arial" panose="020B0604020202020204" pitchFamily="34" charset="0"/>
              <a:buChar char="•"/>
            </a:pPr>
            <a:r>
              <a:rPr lang="en-US" sz="1600" dirty="0"/>
              <a:t>Operations and maintenance requirements for hydrogen fueled rail vehicles</a:t>
            </a:r>
          </a:p>
          <a:p>
            <a:pPr marL="285750" lvl="1" indent="-285750">
              <a:buFont typeface="Arial" panose="020B0604020202020204" pitchFamily="34" charset="0"/>
              <a:buChar char="•"/>
            </a:pPr>
            <a:r>
              <a:rPr lang="en-US" sz="1600" dirty="0"/>
              <a:t>Fuel tender requirements for hydrogen-fueled rail vehicles</a:t>
            </a:r>
          </a:p>
          <a:p>
            <a:pPr marL="285750" lvl="1" indent="-285750">
              <a:buFont typeface="Arial" panose="020B0604020202020204" pitchFamily="34" charset="0"/>
              <a:buChar char="•"/>
            </a:pPr>
            <a:r>
              <a:rPr lang="en-US" sz="1600" dirty="0"/>
              <a:t>Fires and safety of hydrogen fueled rail vehicles</a:t>
            </a:r>
          </a:p>
          <a:p>
            <a:pPr marL="285750" lvl="1" indent="-285750">
              <a:buFont typeface="Arial" panose="020B0604020202020204" pitchFamily="34" charset="0"/>
              <a:buChar char="•"/>
            </a:pPr>
            <a:r>
              <a:rPr lang="en-US" sz="1600" dirty="0"/>
              <a:t>Crashworthiness of hydrogen fueled rail vehicles</a:t>
            </a:r>
          </a:p>
          <a:p>
            <a:pPr marL="285750" lvl="1" indent="-285750">
              <a:buFont typeface="Arial" panose="020B0604020202020204" pitchFamily="34" charset="0"/>
              <a:buChar char="•"/>
            </a:pPr>
            <a:r>
              <a:rPr lang="en-US" sz="1600" dirty="0"/>
              <a:t>Impact figures of merits of hydrogen technology in rail</a:t>
            </a:r>
          </a:p>
          <a:p>
            <a:pPr marL="742950" lvl="1" indent="-285750">
              <a:buFont typeface="Arial" panose="020B0604020202020204" pitchFamily="34" charset="0"/>
              <a:buChar char="•"/>
            </a:pPr>
            <a:endParaRPr lang="en-US" sz="1600" dirty="0"/>
          </a:p>
        </p:txBody>
      </p:sp>
      <p:cxnSp>
        <p:nvCxnSpPr>
          <p:cNvPr id="40" name="Straight Arrow Connector 39">
            <a:extLst>
              <a:ext uri="{FF2B5EF4-FFF2-40B4-BE49-F238E27FC236}">
                <a16:creationId xmlns:a16="http://schemas.microsoft.com/office/drawing/2014/main" id="{A1934C69-85AA-4DDE-9D5B-7FAE9F42CC66}"/>
              </a:ext>
            </a:extLst>
          </p:cNvPr>
          <p:cNvCxnSpPr>
            <a:cxnSpLocks/>
          </p:cNvCxnSpPr>
          <p:nvPr/>
        </p:nvCxnSpPr>
        <p:spPr>
          <a:xfrm>
            <a:off x="622641" y="3122724"/>
            <a:ext cx="10937534" cy="39104"/>
          </a:xfrm>
          <a:prstGeom prst="straightConnector1">
            <a:avLst/>
          </a:prstGeom>
          <a:ln w="57150">
            <a:solidFill>
              <a:srgbClr val="00B0F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7EADA13-1BBD-4AEF-9EF1-E822E23385A7}"/>
              </a:ext>
            </a:extLst>
          </p:cNvPr>
          <p:cNvCxnSpPr>
            <a:cxnSpLocks/>
          </p:cNvCxnSpPr>
          <p:nvPr/>
        </p:nvCxnSpPr>
        <p:spPr>
          <a:xfrm>
            <a:off x="7133517" y="3524755"/>
            <a:ext cx="4435842" cy="0"/>
          </a:xfrm>
          <a:prstGeom prst="straightConnector1">
            <a:avLst/>
          </a:prstGeom>
          <a:ln w="57150">
            <a:solidFill>
              <a:srgbClr val="7030A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CA5D342-244A-4615-A934-3FB1C66935EE}"/>
              </a:ext>
            </a:extLst>
          </p:cNvPr>
          <p:cNvSpPr txBox="1"/>
          <p:nvPr/>
        </p:nvSpPr>
        <p:spPr>
          <a:xfrm>
            <a:off x="211073" y="4041382"/>
            <a:ext cx="5884927" cy="1877437"/>
          </a:xfrm>
          <a:prstGeom prst="rect">
            <a:avLst/>
          </a:prstGeom>
          <a:noFill/>
        </p:spPr>
        <p:txBody>
          <a:bodyPr wrap="square" rtlCol="0">
            <a:spAutoFit/>
          </a:bodyPr>
          <a:lstStyle/>
          <a:p>
            <a:r>
              <a:rPr lang="en-US" sz="2000" b="1" dirty="0">
                <a:solidFill>
                  <a:srgbClr val="AC8114"/>
                </a:solidFill>
              </a:rPr>
              <a:t>Battery Locomotive (2010-Present)</a:t>
            </a:r>
          </a:p>
          <a:p>
            <a:pPr marL="285750" lvl="1" indent="-285750">
              <a:lnSpc>
                <a:spcPct val="100000"/>
              </a:lnSpc>
              <a:buFont typeface="Arial" panose="020B0604020202020204" pitchFamily="34" charset="0"/>
              <a:buChar char="•"/>
            </a:pPr>
            <a:r>
              <a:rPr lang="en-US" sz="1600" dirty="0"/>
              <a:t>Fire safety performance of battery electric locomotive technology</a:t>
            </a:r>
          </a:p>
          <a:p>
            <a:pPr marL="285750" lvl="1" indent="-285750">
              <a:lnSpc>
                <a:spcPct val="100000"/>
              </a:lnSpc>
              <a:buFont typeface="Arial" panose="020B0604020202020204" pitchFamily="34" charset="0"/>
              <a:buChar char="•"/>
            </a:pPr>
            <a:r>
              <a:rPr lang="en-US" sz="1600" dirty="0"/>
              <a:t>Crashworthiness of battery electric locomotive technology</a:t>
            </a:r>
          </a:p>
          <a:p>
            <a:pPr marL="285750" lvl="1" indent="-285750">
              <a:lnSpc>
                <a:spcPct val="100000"/>
              </a:lnSpc>
              <a:buFont typeface="Arial" panose="020B0604020202020204" pitchFamily="34" charset="0"/>
              <a:buChar char="•"/>
            </a:pPr>
            <a:r>
              <a:rPr lang="en-US" sz="1600" dirty="0"/>
              <a:t>Expanded capacity of batteries </a:t>
            </a:r>
          </a:p>
          <a:p>
            <a:pPr marL="285750" lvl="1" indent="-285750">
              <a:lnSpc>
                <a:spcPct val="100000"/>
              </a:lnSpc>
              <a:buFont typeface="Arial" panose="020B0604020202020204" pitchFamily="34" charset="0"/>
              <a:buChar char="•"/>
            </a:pPr>
            <a:r>
              <a:rPr lang="en-US" sz="1600" dirty="0"/>
              <a:t>Charging strategies and technology development</a:t>
            </a:r>
          </a:p>
          <a:p>
            <a:pPr marL="285750" lvl="1" indent="-285750">
              <a:lnSpc>
                <a:spcPct val="100000"/>
              </a:lnSpc>
              <a:buFont typeface="Arial" panose="020B0604020202020204" pitchFamily="34" charset="0"/>
              <a:buChar char="•"/>
            </a:pPr>
            <a:r>
              <a:rPr lang="en-US" sz="1600" dirty="0"/>
              <a:t>Feasibility Study of Battery in Rail Application</a:t>
            </a:r>
          </a:p>
          <a:p>
            <a:pPr marL="285750" lvl="1" indent="-285750">
              <a:lnSpc>
                <a:spcPct val="100000"/>
              </a:lnSpc>
              <a:buFont typeface="Arial" panose="020B0604020202020204" pitchFamily="34" charset="0"/>
              <a:buChar char="•"/>
            </a:pPr>
            <a:r>
              <a:rPr lang="en-US" sz="1600" dirty="0"/>
              <a:t>Support the development of NS 999 battery electric locomotive</a:t>
            </a:r>
          </a:p>
        </p:txBody>
      </p:sp>
      <p:grpSp>
        <p:nvGrpSpPr>
          <p:cNvPr id="33" name="Group 32">
            <a:extLst>
              <a:ext uri="{FF2B5EF4-FFF2-40B4-BE49-F238E27FC236}">
                <a16:creationId xmlns:a16="http://schemas.microsoft.com/office/drawing/2014/main" id="{D66C6A97-952A-49A5-AF89-26A832F5E264}"/>
              </a:ext>
            </a:extLst>
          </p:cNvPr>
          <p:cNvGrpSpPr/>
          <p:nvPr/>
        </p:nvGrpSpPr>
        <p:grpSpPr>
          <a:xfrm>
            <a:off x="1903031" y="3663598"/>
            <a:ext cx="473207" cy="336277"/>
            <a:chOff x="386038" y="3383283"/>
            <a:chExt cx="473207" cy="336277"/>
          </a:xfrm>
        </p:grpSpPr>
        <p:sp>
          <p:nvSpPr>
            <p:cNvPr id="38" name="Oval 37">
              <a:extLst>
                <a:ext uri="{FF2B5EF4-FFF2-40B4-BE49-F238E27FC236}">
                  <a16:creationId xmlns:a16="http://schemas.microsoft.com/office/drawing/2014/main" id="{0E0AD820-E869-4F64-9EDE-28606567999C}"/>
                </a:ext>
              </a:extLst>
            </p:cNvPr>
            <p:cNvSpPr/>
            <p:nvPr/>
          </p:nvSpPr>
          <p:spPr>
            <a:xfrm>
              <a:off x="579120" y="3383283"/>
              <a:ext cx="91434" cy="91434"/>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2" name="TextBox 41">
              <a:extLst>
                <a:ext uri="{FF2B5EF4-FFF2-40B4-BE49-F238E27FC236}">
                  <a16:creationId xmlns:a16="http://schemas.microsoft.com/office/drawing/2014/main" id="{47050135-3D16-4D7F-B158-378C81591C1B}"/>
                </a:ext>
              </a:extLst>
            </p:cNvPr>
            <p:cNvSpPr txBox="1"/>
            <p:nvPr/>
          </p:nvSpPr>
          <p:spPr>
            <a:xfrm>
              <a:off x="386038" y="3457950"/>
              <a:ext cx="473207" cy="261610"/>
            </a:xfrm>
            <a:prstGeom prst="rect">
              <a:avLst/>
            </a:prstGeom>
            <a:noFill/>
          </p:spPr>
          <p:txBody>
            <a:bodyPr wrap="none" rtlCol="0">
              <a:spAutoFit/>
            </a:bodyPr>
            <a:lstStyle/>
            <a:p>
              <a:pPr algn="ctr"/>
              <a:r>
                <a:rPr lang="en-US" sz="1100" b="1" dirty="0">
                  <a:solidFill>
                    <a:schemeClr val="tx1">
                      <a:lumMod val="50000"/>
                      <a:lumOff val="50000"/>
                    </a:schemeClr>
                  </a:solidFill>
                </a:rPr>
                <a:t>2010</a:t>
              </a:r>
            </a:p>
          </p:txBody>
        </p:sp>
      </p:grpSp>
      <p:cxnSp>
        <p:nvCxnSpPr>
          <p:cNvPr id="43" name="Straight Arrow Connector 42">
            <a:extLst>
              <a:ext uri="{FF2B5EF4-FFF2-40B4-BE49-F238E27FC236}">
                <a16:creationId xmlns:a16="http://schemas.microsoft.com/office/drawing/2014/main" id="{AECB9FF8-3BB5-469D-89F9-910262C41C90}"/>
              </a:ext>
            </a:extLst>
          </p:cNvPr>
          <p:cNvCxnSpPr>
            <a:cxnSpLocks/>
          </p:cNvCxnSpPr>
          <p:nvPr/>
        </p:nvCxnSpPr>
        <p:spPr>
          <a:xfrm>
            <a:off x="2187547" y="3327400"/>
            <a:ext cx="9372628" cy="0"/>
          </a:xfrm>
          <a:prstGeom prst="straightConnector1">
            <a:avLst/>
          </a:prstGeom>
          <a:ln w="57150">
            <a:solidFill>
              <a:srgbClr val="AC8114"/>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9FC006C-4421-064F-5009-A8999B457DA5}"/>
              </a:ext>
            </a:extLst>
          </p:cNvPr>
          <p:cNvSpPr txBox="1"/>
          <p:nvPr/>
        </p:nvSpPr>
        <p:spPr>
          <a:xfrm>
            <a:off x="670554" y="1141075"/>
            <a:ext cx="6510875" cy="1631216"/>
          </a:xfrm>
          <a:prstGeom prst="rect">
            <a:avLst/>
          </a:prstGeom>
          <a:noFill/>
        </p:spPr>
        <p:txBody>
          <a:bodyPr wrap="square" rtlCol="0">
            <a:spAutoFit/>
          </a:bodyPr>
          <a:lstStyle/>
          <a:p>
            <a:r>
              <a:rPr lang="en-US" sz="2000" b="1" dirty="0">
                <a:solidFill>
                  <a:srgbClr val="00B0F0"/>
                </a:solidFill>
              </a:rPr>
              <a:t>Biofuels (2008–Present)</a:t>
            </a:r>
          </a:p>
          <a:p>
            <a:pPr marL="214313" lvl="1" indent="-214313">
              <a:buFont typeface="Arial" panose="020B0604020202020204" pitchFamily="34" charset="0"/>
              <a:buChar char="•"/>
            </a:pPr>
            <a:r>
              <a:rPr lang="en-US" sz="1600" dirty="0"/>
              <a:t>Performance and emissions of biofuels in advanced locomotive engines </a:t>
            </a:r>
          </a:p>
          <a:p>
            <a:pPr marL="214313" lvl="1" indent="-214313">
              <a:buFont typeface="Arial" panose="020B0604020202020204" pitchFamily="34" charset="0"/>
              <a:buChar char="•"/>
            </a:pPr>
            <a:r>
              <a:rPr lang="en-US" sz="1600" dirty="0"/>
              <a:t>Amtrak B20 biodiesel revenue service pilot</a:t>
            </a:r>
          </a:p>
          <a:p>
            <a:pPr marL="214313" lvl="1" indent="-214313">
              <a:buFont typeface="Arial" panose="020B0604020202020204" pitchFamily="34" charset="0"/>
              <a:buChar char="•"/>
            </a:pPr>
            <a:r>
              <a:rPr lang="en-US" sz="1600" dirty="0"/>
              <a:t>B5 to B100 assessment in passenger service</a:t>
            </a:r>
          </a:p>
          <a:p>
            <a:pPr marL="214313" lvl="1" indent="-214313">
              <a:buFont typeface="Arial" panose="020B0604020202020204" pitchFamily="34" charset="0"/>
              <a:buChar char="•"/>
            </a:pPr>
            <a:r>
              <a:rPr lang="en-US" sz="1600" dirty="0"/>
              <a:t>Study of use of bio-based lubricants </a:t>
            </a:r>
          </a:p>
          <a:p>
            <a:pPr marL="214313" lvl="1" indent="-214313">
              <a:buFont typeface="Arial" panose="020B0604020202020204" pitchFamily="34" charset="0"/>
              <a:buChar char="•"/>
            </a:pPr>
            <a:r>
              <a:rPr lang="en-US" sz="1600" dirty="0"/>
              <a:t>Locomotive performance and engine durability of biodiesel use</a:t>
            </a:r>
          </a:p>
        </p:txBody>
      </p:sp>
      <p:grpSp>
        <p:nvGrpSpPr>
          <p:cNvPr id="12" name="Group 11">
            <a:extLst>
              <a:ext uri="{FF2B5EF4-FFF2-40B4-BE49-F238E27FC236}">
                <a16:creationId xmlns:a16="http://schemas.microsoft.com/office/drawing/2014/main" id="{BF1D0783-7830-FAF5-B872-1D121566C47E}"/>
              </a:ext>
            </a:extLst>
          </p:cNvPr>
          <p:cNvGrpSpPr/>
          <p:nvPr/>
        </p:nvGrpSpPr>
        <p:grpSpPr>
          <a:xfrm>
            <a:off x="8334807" y="258619"/>
            <a:ext cx="3689559" cy="2740570"/>
            <a:chOff x="4301675" y="872894"/>
            <a:chExt cx="3991957" cy="3214810"/>
          </a:xfrm>
        </p:grpSpPr>
        <p:pic>
          <p:nvPicPr>
            <p:cNvPr id="13" name="Picture 12" descr="A picture containing tree, outdoor, truck, transport&#10;&#10;Description automatically generated">
              <a:extLst>
                <a:ext uri="{FF2B5EF4-FFF2-40B4-BE49-F238E27FC236}">
                  <a16:creationId xmlns:a16="http://schemas.microsoft.com/office/drawing/2014/main" id="{7A2E2A6A-0AE0-32EE-0CE6-713943A3C6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687" b="27555"/>
            <a:stretch/>
          </p:blipFill>
          <p:spPr>
            <a:xfrm>
              <a:off x="4307451" y="872894"/>
              <a:ext cx="3986181" cy="1128815"/>
            </a:xfrm>
            <a:prstGeom prst="rect">
              <a:avLst/>
            </a:prstGeom>
          </p:spPr>
        </p:pic>
        <p:pic>
          <p:nvPicPr>
            <p:cNvPr id="14" name="Picture 13" descr="A picture containing sky, outdoor, transport, military vehicle&#10;&#10;Description automatically generated">
              <a:extLst>
                <a:ext uri="{FF2B5EF4-FFF2-40B4-BE49-F238E27FC236}">
                  <a16:creationId xmlns:a16="http://schemas.microsoft.com/office/drawing/2014/main" id="{CDC46D4B-3E52-B4CF-C005-9A2FC1484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8802" y="1803186"/>
              <a:ext cx="1974311" cy="1480733"/>
            </a:xfrm>
            <a:prstGeom prst="rect">
              <a:avLst/>
            </a:prstGeom>
          </p:spPr>
        </p:pic>
        <p:pic>
          <p:nvPicPr>
            <p:cNvPr id="15" name="Picture 2">
              <a:extLst>
                <a:ext uri="{FF2B5EF4-FFF2-40B4-BE49-F238E27FC236}">
                  <a16:creationId xmlns:a16="http://schemas.microsoft.com/office/drawing/2014/main" id="{11FA3158-970D-F00A-4D6A-F4FB6B4CB0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1675" y="1796916"/>
              <a:ext cx="2130805" cy="13317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616E824-206D-43D7-1A3E-48AADF785CFD}"/>
                </a:ext>
              </a:extLst>
            </p:cNvPr>
            <p:cNvPicPr>
              <a:picLocks noChangeAspect="1"/>
            </p:cNvPicPr>
            <p:nvPr/>
          </p:nvPicPr>
          <p:blipFill rotWithShape="1">
            <a:blip r:embed="rId6"/>
            <a:srcRect l="33956" t="22361" r="24161" b="58491"/>
            <a:stretch/>
          </p:blipFill>
          <p:spPr>
            <a:xfrm>
              <a:off x="4302815" y="3062598"/>
              <a:ext cx="3986181" cy="1025106"/>
            </a:xfrm>
            <a:prstGeom prst="rect">
              <a:avLst/>
            </a:prstGeom>
          </p:spPr>
        </p:pic>
      </p:grpSp>
    </p:spTree>
    <p:extLst>
      <p:ext uri="{BB962C8B-B14F-4D97-AF65-F5344CB8AC3E}">
        <p14:creationId xmlns:p14="http://schemas.microsoft.com/office/powerpoint/2010/main" val="2642615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2386D21-E44C-44F5-965D-B36E608044E6}"/>
              </a:ext>
            </a:extLst>
          </p:cNvPr>
          <p:cNvSpPr>
            <a:spLocks noGrp="1"/>
          </p:cNvSpPr>
          <p:nvPr>
            <p:ph type="body" sz="quarter" idx="11"/>
          </p:nvPr>
        </p:nvSpPr>
        <p:spPr>
          <a:xfrm>
            <a:off x="827723" y="297584"/>
            <a:ext cx="10691812" cy="514350"/>
          </a:xfrm>
        </p:spPr>
        <p:txBody>
          <a:bodyPr/>
          <a:lstStyle/>
          <a:p>
            <a:pPr>
              <a:lnSpc>
                <a:spcPct val="100000"/>
              </a:lnSpc>
              <a:spcBef>
                <a:spcPts val="0"/>
              </a:spcBef>
              <a:spcAft>
                <a:spcPts val="1200"/>
              </a:spcAft>
            </a:pPr>
            <a:r>
              <a:rPr lang="en-US" sz="2400" dirty="0"/>
              <a:t>Summary</a:t>
            </a:r>
            <a:endParaRPr lang="en-US" sz="2400" b="0" dirty="0"/>
          </a:p>
        </p:txBody>
      </p:sp>
      <p:sp>
        <p:nvSpPr>
          <p:cNvPr id="2" name="TextBox 1">
            <a:extLst>
              <a:ext uri="{FF2B5EF4-FFF2-40B4-BE49-F238E27FC236}">
                <a16:creationId xmlns:a16="http://schemas.microsoft.com/office/drawing/2014/main" id="{330BF625-65BB-2BB3-5004-3F3CEA2022BB}"/>
              </a:ext>
            </a:extLst>
          </p:cNvPr>
          <p:cNvSpPr txBox="1"/>
          <p:nvPr/>
        </p:nvSpPr>
        <p:spPr>
          <a:xfrm>
            <a:off x="822960" y="1127760"/>
            <a:ext cx="10495280" cy="3108543"/>
          </a:xfrm>
          <a:prstGeom prst="rect">
            <a:avLst/>
          </a:prstGeom>
          <a:noFill/>
        </p:spPr>
        <p:txBody>
          <a:bodyPr wrap="square" rtlCol="0">
            <a:spAutoFit/>
          </a:bodyPr>
          <a:lstStyle/>
          <a:p>
            <a:pPr marL="342900" indent="-342900">
              <a:lnSpc>
                <a:spcPct val="100000"/>
              </a:lnSpc>
              <a:spcBef>
                <a:spcPts val="0"/>
              </a:spcBef>
              <a:spcAft>
                <a:spcPts val="1200"/>
              </a:spcAft>
              <a:buFont typeface="Arial" panose="020B0604020202020204" pitchFamily="34" charset="0"/>
              <a:buChar char="•"/>
            </a:pPr>
            <a:r>
              <a:rPr lang="en-US" sz="2400" dirty="0">
                <a:solidFill>
                  <a:schemeClr val="tx1"/>
                </a:solidFill>
              </a:rPr>
              <a:t>Research is necessary to maintain a safety and efficient rail network in the US:</a:t>
            </a:r>
          </a:p>
          <a:p>
            <a:pPr marL="1028700" lvl="2" indent="-342900">
              <a:lnSpc>
                <a:spcPct val="100000"/>
              </a:lnSpc>
              <a:spcBef>
                <a:spcPts val="0"/>
              </a:spcBef>
              <a:spcAft>
                <a:spcPts val="1200"/>
              </a:spcAft>
              <a:buFont typeface="Arial" panose="020B0604020202020204" pitchFamily="34" charset="0"/>
              <a:buChar char="•"/>
            </a:pPr>
            <a:r>
              <a:rPr lang="en-US" sz="2000" dirty="0"/>
              <a:t>Investigate safety issues. </a:t>
            </a:r>
          </a:p>
          <a:p>
            <a:pPr marL="1028700" lvl="2" indent="-342900">
              <a:lnSpc>
                <a:spcPct val="100000"/>
              </a:lnSpc>
              <a:spcBef>
                <a:spcPts val="0"/>
              </a:spcBef>
              <a:spcAft>
                <a:spcPts val="1200"/>
              </a:spcAft>
              <a:buFont typeface="Arial" panose="020B0604020202020204" pitchFamily="34" charset="0"/>
              <a:buChar char="•"/>
            </a:pPr>
            <a:r>
              <a:rPr lang="en-US" sz="2000" dirty="0"/>
              <a:t>Develop new techniques to mitigate risks.</a:t>
            </a:r>
          </a:p>
          <a:p>
            <a:pPr marL="1028700" lvl="2" indent="-342900">
              <a:lnSpc>
                <a:spcPct val="100000"/>
              </a:lnSpc>
              <a:spcBef>
                <a:spcPts val="0"/>
              </a:spcBef>
              <a:spcAft>
                <a:spcPts val="1200"/>
              </a:spcAft>
              <a:buFont typeface="Arial" panose="020B0604020202020204" pitchFamily="34" charset="0"/>
              <a:buChar char="•"/>
            </a:pPr>
            <a:r>
              <a:rPr lang="en-US" sz="2000" dirty="0"/>
              <a:t>Develop new technologies to advance the state-of-the-art in rolling stock, track, human factors, and train control and communication.</a:t>
            </a:r>
          </a:p>
          <a:p>
            <a:pPr marL="571500" lvl="1" indent="-342900">
              <a:lnSpc>
                <a:spcPct val="100000"/>
              </a:lnSpc>
              <a:spcBef>
                <a:spcPts val="0"/>
              </a:spcBef>
              <a:spcAft>
                <a:spcPts val="1200"/>
              </a:spcAft>
              <a:buFont typeface="Arial" panose="020B0604020202020204" pitchFamily="34" charset="0"/>
              <a:buChar char="•"/>
            </a:pPr>
            <a:r>
              <a:rPr lang="en-US" sz="2400" dirty="0"/>
              <a:t>Research is collaborative!</a:t>
            </a:r>
          </a:p>
          <a:p>
            <a:endParaRPr lang="en-US" dirty="0"/>
          </a:p>
        </p:txBody>
      </p:sp>
    </p:spTree>
    <p:extLst>
      <p:ext uri="{BB962C8B-B14F-4D97-AF65-F5344CB8AC3E}">
        <p14:creationId xmlns:p14="http://schemas.microsoft.com/office/powerpoint/2010/main" val="3311685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2DE432-D239-A3AA-9597-A9E744E44165}"/>
              </a:ext>
            </a:extLst>
          </p:cNvPr>
          <p:cNvSpPr>
            <a:spLocks noGrp="1"/>
          </p:cNvSpPr>
          <p:nvPr>
            <p:ph type="body" sz="quarter" idx="10"/>
          </p:nvPr>
        </p:nvSpPr>
        <p:spPr/>
        <p:txBody>
          <a:bodyPr/>
          <a:lstStyle/>
          <a:p>
            <a:r>
              <a:rPr lang="en-US" sz="6000" dirty="0"/>
              <a:t>Thank You</a:t>
            </a:r>
          </a:p>
          <a:p>
            <a:endParaRPr lang="en-US" sz="6000" dirty="0"/>
          </a:p>
          <a:p>
            <a:r>
              <a:rPr lang="en-US" sz="4400" dirty="0"/>
              <a:t>Any Questions?</a:t>
            </a:r>
          </a:p>
        </p:txBody>
      </p:sp>
    </p:spTree>
    <p:extLst>
      <p:ext uri="{BB962C8B-B14F-4D97-AF65-F5344CB8AC3E}">
        <p14:creationId xmlns:p14="http://schemas.microsoft.com/office/powerpoint/2010/main" val="2910230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501FEF9-4726-40C2-A24F-36B5CF2153B9}"/>
              </a:ext>
            </a:extLst>
          </p:cNvPr>
          <p:cNvSpPr>
            <a:spLocks noGrp="1"/>
          </p:cNvSpPr>
          <p:nvPr>
            <p:ph type="body" sz="quarter" idx="10"/>
          </p:nvPr>
        </p:nvSpPr>
        <p:spPr>
          <a:xfrm>
            <a:off x="7165601" y="2200565"/>
            <a:ext cx="4625805" cy="2617620"/>
          </a:xfrm>
        </p:spPr>
        <p:txBody>
          <a:bodyPr/>
          <a:lstStyle/>
          <a:p>
            <a:r>
              <a:rPr lang="en-US" sz="2400" b="1" dirty="0"/>
              <a:t>Melissa Shurland</a:t>
            </a:r>
          </a:p>
          <a:p>
            <a:r>
              <a:rPr lang="en-US" dirty="0"/>
              <a:t>Program Manager</a:t>
            </a:r>
          </a:p>
          <a:p>
            <a:r>
              <a:rPr lang="en-US" dirty="0"/>
              <a:t>Rail Energy, Emissions, and Engine Technologies Research</a:t>
            </a:r>
          </a:p>
          <a:p>
            <a:r>
              <a:rPr lang="en-US" dirty="0"/>
              <a:t>Office of Research, Data, and Innovation</a:t>
            </a:r>
          </a:p>
          <a:p>
            <a:r>
              <a:rPr lang="en-US" dirty="0">
                <a:hlinkClick r:id="rId2">
                  <a:extLst>
                    <a:ext uri="{A12FA001-AC4F-418D-AE19-62706E023703}">
                      <ahyp:hlinkClr xmlns:ahyp="http://schemas.microsoft.com/office/drawing/2018/hyperlinkcolor" val="tx"/>
                    </a:ext>
                  </a:extLst>
                </a:hlinkClick>
              </a:rPr>
              <a:t>Melissa.Shurland@dot.gov</a:t>
            </a:r>
            <a:endParaRPr lang="en-US" dirty="0"/>
          </a:p>
          <a:p>
            <a:endParaRPr lang="en-US" dirty="0"/>
          </a:p>
        </p:txBody>
      </p:sp>
    </p:spTree>
    <p:extLst>
      <p:ext uri="{BB962C8B-B14F-4D97-AF65-F5344CB8AC3E}">
        <p14:creationId xmlns:p14="http://schemas.microsoft.com/office/powerpoint/2010/main" val="1937345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996B81D-00AB-4663-988E-EB1BD82413F4}"/>
              </a:ext>
            </a:extLst>
          </p:cNvPr>
          <p:cNvSpPr>
            <a:spLocks noGrp="1"/>
          </p:cNvSpPr>
          <p:nvPr>
            <p:ph type="body" sz="quarter" idx="11"/>
          </p:nvPr>
        </p:nvSpPr>
        <p:spPr/>
        <p:txBody>
          <a:bodyPr/>
          <a:lstStyle/>
          <a:p>
            <a:r>
              <a:rPr lang="en-US" dirty="0"/>
              <a:t>Overview of Presentation</a:t>
            </a:r>
          </a:p>
        </p:txBody>
      </p:sp>
      <p:sp>
        <p:nvSpPr>
          <p:cNvPr id="7" name="Text Placeholder 6">
            <a:extLst>
              <a:ext uri="{FF2B5EF4-FFF2-40B4-BE49-F238E27FC236}">
                <a16:creationId xmlns:a16="http://schemas.microsoft.com/office/drawing/2014/main" id="{82B1569A-E621-4090-AF0B-6FF59D7806F1}"/>
              </a:ext>
            </a:extLst>
          </p:cNvPr>
          <p:cNvSpPr>
            <a:spLocks noGrp="1"/>
          </p:cNvSpPr>
          <p:nvPr>
            <p:ph type="body" sz="quarter" idx="14"/>
          </p:nvPr>
        </p:nvSpPr>
        <p:spPr/>
        <p:txBody>
          <a:bodyPr/>
          <a:lstStyle/>
          <a:p>
            <a:pPr marL="0" defTabSz="457200"/>
            <a:r>
              <a:rPr lang="en-US" sz="2400" dirty="0">
                <a:latin typeface="+mn-lt"/>
                <a:ea typeface="+mn-ea"/>
              </a:rPr>
              <a:t>Introduction</a:t>
            </a:r>
          </a:p>
          <a:p>
            <a:pPr marL="0" defTabSz="457200"/>
            <a:r>
              <a:rPr lang="en-US" sz="2400" dirty="0">
                <a:latin typeface="+mn-lt"/>
                <a:ea typeface="+mn-ea"/>
              </a:rPr>
              <a:t>Background:</a:t>
            </a:r>
          </a:p>
          <a:p>
            <a:pPr marL="512763" lvl="2" indent="-285750" defTabSz="457200">
              <a:buFont typeface="Courier New" panose="02070309020205020404" pitchFamily="49" charset="0"/>
              <a:buChar char="o"/>
            </a:pPr>
            <a:r>
              <a:rPr lang="en-US" sz="2000" dirty="0">
                <a:latin typeface="+mn-lt"/>
                <a:ea typeface="+mn-ea"/>
              </a:rPr>
              <a:t>Mission of Federal Railroad Administration (FRA) </a:t>
            </a:r>
          </a:p>
          <a:p>
            <a:pPr marL="512763" lvl="2" indent="-285750" defTabSz="457200">
              <a:buFont typeface="Courier New" panose="02070309020205020404" pitchFamily="49" charset="0"/>
              <a:buChar char="o"/>
            </a:pPr>
            <a:r>
              <a:rPr lang="en-US" sz="2000" dirty="0">
                <a:latin typeface="+mn-lt"/>
                <a:ea typeface="+mn-ea"/>
              </a:rPr>
              <a:t>Overview of Office of Research Development and Technology (RD&amp;T)</a:t>
            </a:r>
            <a:endParaRPr lang="en-US" sz="2000" dirty="0"/>
          </a:p>
          <a:p>
            <a:pPr marL="512763" lvl="2" indent="-285750" defTabSz="457200">
              <a:buFont typeface="Courier New" panose="02070309020205020404" pitchFamily="49" charset="0"/>
              <a:buChar char="o"/>
            </a:pPr>
            <a:r>
              <a:rPr lang="en-US" sz="2000" dirty="0">
                <a:latin typeface="+mn-lt"/>
                <a:ea typeface="+mn-ea"/>
              </a:rPr>
              <a:t>Rail Energy, Emissions, and Engine (Rail E3) Technology Research Program</a:t>
            </a:r>
          </a:p>
          <a:p>
            <a:r>
              <a:rPr lang="en-US" dirty="0"/>
              <a:t>Rail E3 Research Projects</a:t>
            </a:r>
          </a:p>
          <a:p>
            <a:pPr marL="0" defTabSz="457200"/>
            <a:r>
              <a:rPr lang="en-US" dirty="0">
                <a:latin typeface="+mn-lt"/>
                <a:ea typeface="+mn-ea"/>
              </a:rPr>
              <a:t>Summary</a:t>
            </a:r>
            <a:endParaRPr lang="en-US" sz="2800" dirty="0">
              <a:latin typeface="+mn-lt"/>
              <a:ea typeface="+mn-ea"/>
            </a:endParaRPr>
          </a:p>
          <a:p>
            <a:pPr marL="0" defTabSz="457200"/>
            <a:r>
              <a:rPr lang="en-US" sz="2400" dirty="0">
                <a:latin typeface="+mn-lt"/>
                <a:ea typeface="+mn-ea"/>
              </a:rPr>
              <a:t>Questions and Answers</a:t>
            </a:r>
          </a:p>
        </p:txBody>
      </p:sp>
    </p:spTree>
    <p:extLst>
      <p:ext uri="{BB962C8B-B14F-4D97-AF65-F5344CB8AC3E}">
        <p14:creationId xmlns:p14="http://schemas.microsoft.com/office/powerpoint/2010/main" val="4191811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B36FE396-6CA3-44A3-B136-CAB28BA778FE}"/>
              </a:ext>
            </a:extLst>
          </p:cNvPr>
          <p:cNvSpPr>
            <a:spLocks noGrp="1"/>
          </p:cNvSpPr>
          <p:nvPr>
            <p:ph type="sldNum" sz="quarter" idx="4294967295"/>
          </p:nvPr>
        </p:nvSpPr>
        <p:spPr>
          <a:xfrm>
            <a:off x="0" y="0"/>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270B3-0BF2-414C-B96A-42E992E788F7}" type="slidenum">
              <a:rPr kumimoji="0" lang="en-US" sz="10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prstClr val="black">
                  <a:tint val="75000"/>
                </a:prstClr>
              </a:solidFill>
              <a:effectLst/>
              <a:uLnTx/>
              <a:uFillTx/>
              <a:latin typeface="Source Sans Pro" panose="020B0503030403020204" pitchFamily="34" charset="0"/>
              <a:cs typeface="+mn-cs"/>
            </a:endParaRPr>
          </a:p>
        </p:txBody>
      </p:sp>
      <p:sp>
        <p:nvSpPr>
          <p:cNvPr id="32" name="TextBox 31">
            <a:extLst>
              <a:ext uri="{FF2B5EF4-FFF2-40B4-BE49-F238E27FC236}">
                <a16:creationId xmlns:a16="http://schemas.microsoft.com/office/drawing/2014/main" id="{6297BEB9-3E31-4C5A-AF6B-24D171EA4C5E}"/>
              </a:ext>
            </a:extLst>
          </p:cNvPr>
          <p:cNvSpPr txBox="1"/>
          <p:nvPr/>
        </p:nvSpPr>
        <p:spPr>
          <a:xfrm>
            <a:off x="4583218" y="6420189"/>
            <a:ext cx="3463501" cy="369332"/>
          </a:xfrm>
          <a:prstGeom prst="rect">
            <a:avLst/>
          </a:prstGeom>
          <a:noFill/>
        </p:spPr>
        <p:txBody>
          <a:bodyPr wrap="square">
            <a:spAutoFit/>
          </a:bodyPr>
          <a:lstStyle/>
          <a:p>
            <a:pPr algn="ctr"/>
            <a:r>
              <a:rPr lang="en-US" dirty="0">
                <a:hlinkClick r:id="rId3"/>
              </a:rPr>
              <a:t>https://railroads.dot.gov/</a:t>
            </a:r>
            <a:endParaRPr lang="en-US" dirty="0"/>
          </a:p>
        </p:txBody>
      </p:sp>
      <p:pic>
        <p:nvPicPr>
          <p:cNvPr id="5" name="Picture 4">
            <a:extLst>
              <a:ext uri="{FF2B5EF4-FFF2-40B4-BE49-F238E27FC236}">
                <a16:creationId xmlns:a16="http://schemas.microsoft.com/office/drawing/2014/main" id="{CC14EFF2-EAF7-A5F6-ADCD-965AFA16021D}"/>
              </a:ext>
            </a:extLst>
          </p:cNvPr>
          <p:cNvPicPr>
            <a:picLocks noChangeAspect="1"/>
          </p:cNvPicPr>
          <p:nvPr/>
        </p:nvPicPr>
        <p:blipFill>
          <a:blip r:embed="rId4"/>
          <a:stretch>
            <a:fillRect/>
          </a:stretch>
        </p:blipFill>
        <p:spPr>
          <a:xfrm>
            <a:off x="1785915" y="872894"/>
            <a:ext cx="8620169" cy="5451935"/>
          </a:xfrm>
          <a:prstGeom prst="rect">
            <a:avLst/>
          </a:prstGeom>
        </p:spPr>
      </p:pic>
    </p:spTree>
    <p:extLst>
      <p:ext uri="{BB962C8B-B14F-4D97-AF65-F5344CB8AC3E}">
        <p14:creationId xmlns:p14="http://schemas.microsoft.com/office/powerpoint/2010/main" val="3554314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6A426D3-0637-F57A-3C59-62428007D25D}"/>
              </a:ext>
            </a:extLst>
          </p:cNvPr>
          <p:cNvSpPr>
            <a:spLocks noGrp="1"/>
          </p:cNvSpPr>
          <p:nvPr>
            <p:ph type="body" sz="quarter" idx="11"/>
          </p:nvPr>
        </p:nvSpPr>
        <p:spPr/>
        <p:txBody>
          <a:bodyPr/>
          <a:lstStyle/>
          <a:p>
            <a:r>
              <a:rPr lang="en-US" b="1" dirty="0"/>
              <a:t>Background – Federal Railroad Administration</a:t>
            </a:r>
          </a:p>
          <a:p>
            <a:endParaRPr lang="en-US" dirty="0"/>
          </a:p>
        </p:txBody>
      </p:sp>
      <p:sp>
        <p:nvSpPr>
          <p:cNvPr id="4" name="Text Placeholder 3">
            <a:extLst>
              <a:ext uri="{FF2B5EF4-FFF2-40B4-BE49-F238E27FC236}">
                <a16:creationId xmlns:a16="http://schemas.microsoft.com/office/drawing/2014/main" id="{91CBACAD-3562-494A-A90F-0F42439A9E96}"/>
              </a:ext>
            </a:extLst>
          </p:cNvPr>
          <p:cNvSpPr>
            <a:spLocks noGrp="1"/>
          </p:cNvSpPr>
          <p:nvPr>
            <p:ph type="body" sz="quarter" idx="14"/>
          </p:nvPr>
        </p:nvSpPr>
        <p:spPr>
          <a:xfrm>
            <a:off x="868363" y="1123835"/>
            <a:ext cx="6436677" cy="3552825"/>
          </a:xfrm>
        </p:spPr>
        <p:txBody>
          <a:bodyPr/>
          <a:lstStyle/>
          <a:p>
            <a:pPr marL="0" indent="0">
              <a:buNone/>
            </a:pPr>
            <a:r>
              <a:rPr lang="en-US" b="0" dirty="0"/>
              <a:t>Mission</a:t>
            </a:r>
            <a:endParaRPr lang="en-US" b="0" i="0" dirty="0">
              <a:solidFill>
                <a:srgbClr val="212529"/>
              </a:solidFill>
              <a:effectLst/>
            </a:endParaRPr>
          </a:p>
          <a:p>
            <a:pPr marL="342900" indent="-342900">
              <a:buFont typeface="Arial" panose="020B0604020202020204" pitchFamily="34" charset="0"/>
              <a:buChar char="•"/>
            </a:pPr>
            <a:r>
              <a:rPr lang="en-US" sz="2000" b="0" i="0" dirty="0">
                <a:solidFill>
                  <a:srgbClr val="212529"/>
                </a:solidFill>
                <a:effectLst/>
              </a:rPr>
              <a:t>The Federal Railroad Administration (FRA) is an agency with</a:t>
            </a:r>
            <a:r>
              <a:rPr lang="en-US" sz="2000" b="0" dirty="0">
                <a:solidFill>
                  <a:srgbClr val="212529"/>
                </a:solidFill>
              </a:rPr>
              <a:t>in the US Department of Transportation (DOT), whose mission is to enable the safe, reliable, and efficient movement of people and goods for a strong America, now and in the future. </a:t>
            </a:r>
          </a:p>
          <a:p>
            <a:pPr marL="342900" indent="-342900">
              <a:buFont typeface="Arial" panose="020B0604020202020204" pitchFamily="34" charset="0"/>
              <a:buChar char="•"/>
            </a:pPr>
            <a:r>
              <a:rPr lang="en-US" sz="2000" b="0" dirty="0">
                <a:solidFill>
                  <a:srgbClr val="212529"/>
                </a:solidFill>
              </a:rPr>
              <a:t>Within FRA, the Office of Research, Development &amp; Technology (RD&amp;T) supports the FRA’s mission through basic and applied research, and development of innovations and solutions. </a:t>
            </a:r>
          </a:p>
          <a:p>
            <a:pPr marL="342900" indent="-342900">
              <a:buFont typeface="Arial" panose="020B0604020202020204" pitchFamily="34" charset="0"/>
              <a:buChar char="•"/>
            </a:pPr>
            <a:r>
              <a:rPr lang="en-US" sz="2000" b="0" dirty="0">
                <a:solidFill>
                  <a:srgbClr val="212529"/>
                </a:solidFill>
              </a:rPr>
              <a:t>Safety is DOT’s primary strategic goal and thus, the principal driver of FRA’s RD&amp;T program. </a:t>
            </a:r>
          </a:p>
          <a:p>
            <a:pPr marL="342900" indent="-342900">
              <a:buFont typeface="Arial" panose="020B0604020202020204" pitchFamily="34" charset="0"/>
              <a:buChar char="•"/>
            </a:pPr>
            <a:r>
              <a:rPr lang="en-US" sz="2000" b="0" dirty="0">
                <a:solidFill>
                  <a:srgbClr val="212529"/>
                </a:solidFill>
              </a:rPr>
              <a:t>RD&amp;T research also contributes to other DOT strategic goals yielding solutions toward state of good repair, economic competitiveness, environmental sustainability goals, and workforce development</a:t>
            </a:r>
            <a:endParaRPr lang="en-US" sz="2000" b="1" dirty="0"/>
          </a:p>
        </p:txBody>
      </p:sp>
      <p:pic>
        <p:nvPicPr>
          <p:cNvPr id="2" name="Picture 2" descr="The six strategic goals of the U.S. DOT are illustrated as a Venn diagram with icons for each goal. The six goals are as follows with descriptions of the icons: Safety (a person walking along a road or through a crosswalk); Economic Strength and Global Competitiveness (dollar sign and bar graph); Equity (handshake with a gear and people in the background); Climate and Sustainability (wind turbine and solar power with electric plug); Transformation (three interconnected shapes); and Organizational Excellence (bar graph or chart with magnifying glass). ">
            <a:extLst>
              <a:ext uri="{FF2B5EF4-FFF2-40B4-BE49-F238E27FC236}">
                <a16:creationId xmlns:a16="http://schemas.microsoft.com/office/drawing/2014/main" id="{22C20DC2-587B-DBEB-FAFA-CB9545F19D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0134" y="1790388"/>
            <a:ext cx="4264509" cy="3974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503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C869527-81CC-3726-4B72-AA7FD714696E}"/>
              </a:ext>
            </a:extLst>
          </p:cNvPr>
          <p:cNvSpPr>
            <a:spLocks noGrp="1"/>
          </p:cNvSpPr>
          <p:nvPr>
            <p:ph type="body" sz="quarter" idx="11"/>
          </p:nvPr>
        </p:nvSpPr>
        <p:spPr/>
        <p:txBody>
          <a:bodyPr/>
          <a:lstStyle/>
          <a:p>
            <a:r>
              <a:rPr lang="en-US" sz="2400" b="1" dirty="0"/>
              <a:t>U.S. Greenhouse Gas Emissions by Sector</a:t>
            </a:r>
            <a:endParaRPr lang="en-US" dirty="0"/>
          </a:p>
        </p:txBody>
      </p:sp>
      <p:sp>
        <p:nvSpPr>
          <p:cNvPr id="7" name="Text Placeholder 6">
            <a:extLst>
              <a:ext uri="{FF2B5EF4-FFF2-40B4-BE49-F238E27FC236}">
                <a16:creationId xmlns:a16="http://schemas.microsoft.com/office/drawing/2014/main" id="{9BE3681A-AA37-0FA9-57F9-62B593F3001E}"/>
              </a:ext>
            </a:extLst>
          </p:cNvPr>
          <p:cNvSpPr txBox="1">
            <a:spLocks/>
          </p:cNvSpPr>
          <p:nvPr/>
        </p:nvSpPr>
        <p:spPr>
          <a:xfrm>
            <a:off x="203200" y="1021117"/>
            <a:ext cx="6011069" cy="5288243"/>
          </a:xfr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The Transportation Sector emits more greenhouse gasses than any other U.S. sector.</a:t>
            </a: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r>
              <a:rPr lang="en-US" sz="2000" b="1" dirty="0">
                <a:solidFill>
                  <a:srgbClr val="0070C0"/>
                </a:solidFill>
              </a:rPr>
              <a:t>Rail emits 2.0% of transportation emissions </a:t>
            </a:r>
          </a:p>
          <a:p>
            <a:r>
              <a:rPr lang="en-US" sz="2000" b="1" dirty="0">
                <a:solidFill>
                  <a:srgbClr val="0070C0"/>
                </a:solidFill>
              </a:rPr>
              <a:t>0.7% of total U.S. emissions.</a:t>
            </a:r>
            <a:endParaRPr lang="en-US" sz="2000" dirty="0">
              <a:solidFill>
                <a:srgbClr val="0070C0"/>
              </a:solidFill>
            </a:endParaRP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graphicFrame>
        <p:nvGraphicFramePr>
          <p:cNvPr id="10" name="Chart 9">
            <a:extLst>
              <a:ext uri="{FF2B5EF4-FFF2-40B4-BE49-F238E27FC236}">
                <a16:creationId xmlns:a16="http://schemas.microsoft.com/office/drawing/2014/main" id="{6F7D1FEA-B6D2-CFF6-B02A-42DF983F2F26}"/>
              </a:ext>
            </a:extLst>
          </p:cNvPr>
          <p:cNvGraphicFramePr>
            <a:graphicFrameLocks/>
          </p:cNvGraphicFramePr>
          <p:nvPr>
            <p:extLst>
              <p:ext uri="{D42A27DB-BD31-4B8C-83A1-F6EECF244321}">
                <p14:modId xmlns:p14="http://schemas.microsoft.com/office/powerpoint/2010/main" val="2752882213"/>
              </p:ext>
            </p:extLst>
          </p:nvPr>
        </p:nvGraphicFramePr>
        <p:xfrm>
          <a:off x="4876800" y="948542"/>
          <a:ext cx="7030719" cy="5704802"/>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BAE3D25B-D63A-32C1-91BC-060FD86C0E47}"/>
              </a:ext>
            </a:extLst>
          </p:cNvPr>
          <p:cNvSpPr txBox="1"/>
          <p:nvPr/>
        </p:nvSpPr>
        <p:spPr>
          <a:xfrm>
            <a:off x="6319520" y="6499456"/>
            <a:ext cx="5464175" cy="307777"/>
          </a:xfrm>
          <a:prstGeom prst="rect">
            <a:avLst/>
          </a:prstGeom>
          <a:noFill/>
        </p:spPr>
        <p:txBody>
          <a:bodyPr wrap="square" rtlCol="0">
            <a:spAutoFit/>
          </a:bodyPr>
          <a:lstStyle/>
          <a:p>
            <a:r>
              <a:rPr lang="en-US" sz="1400" dirty="0"/>
              <a:t>* </a:t>
            </a:r>
            <a:r>
              <a:rPr lang="en-US" sz="1400" dirty="0">
                <a:hlinkClick r:id="rId3"/>
              </a:rPr>
              <a:t>Fast Facts on Transportation Greenhouse Gas Emissions | US EPA</a:t>
            </a:r>
            <a:endParaRPr lang="en-US" sz="1400" dirty="0"/>
          </a:p>
        </p:txBody>
      </p:sp>
      <p:cxnSp>
        <p:nvCxnSpPr>
          <p:cNvPr id="5" name="Straight Arrow Connector 4">
            <a:extLst>
              <a:ext uri="{FF2B5EF4-FFF2-40B4-BE49-F238E27FC236}">
                <a16:creationId xmlns:a16="http://schemas.microsoft.com/office/drawing/2014/main" id="{2C32F150-F58B-A11C-2AA7-B422E9840037}"/>
              </a:ext>
            </a:extLst>
          </p:cNvPr>
          <p:cNvCxnSpPr/>
          <p:nvPr/>
        </p:nvCxnSpPr>
        <p:spPr>
          <a:xfrm flipV="1">
            <a:off x="5161280" y="5537200"/>
            <a:ext cx="508000" cy="1524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9123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DEE70F49-2F0E-48DD-A0C4-33BD92D80106}"/>
              </a:ext>
            </a:extLst>
          </p:cNvPr>
          <p:cNvSpPr>
            <a:spLocks noGrp="1"/>
          </p:cNvSpPr>
          <p:nvPr>
            <p:ph type="body" sz="quarter" idx="11"/>
          </p:nvPr>
        </p:nvSpPr>
        <p:spPr>
          <a:xfrm>
            <a:off x="773113" y="1162165"/>
            <a:ext cx="5899150" cy="4703487"/>
          </a:xfrm>
        </p:spPr>
        <p:txBody>
          <a:bodyPr>
            <a:normAutofit/>
          </a:bodyPr>
          <a:lstStyle/>
          <a:p>
            <a:pPr marL="342900" lvl="1" indent="-342900">
              <a:spcAft>
                <a:spcPts val="1200"/>
              </a:spcAft>
              <a:buFont typeface="Arial" panose="020B0604020202020204" pitchFamily="34" charset="0"/>
              <a:buChar char="•"/>
            </a:pPr>
            <a:r>
              <a:rPr lang="en-US" sz="2400" dirty="0">
                <a:latin typeface="Calibri (Body)"/>
              </a:rPr>
              <a:t>Promote and support the development of safe, efficient, and reliable alternative fuels and motive power for rail transportation.</a:t>
            </a:r>
          </a:p>
          <a:p>
            <a:pPr marL="342900" lvl="1" indent="-342900">
              <a:spcAft>
                <a:spcPts val="1200"/>
              </a:spcAft>
              <a:buFont typeface="Arial" panose="020B0604020202020204" pitchFamily="34" charset="0"/>
              <a:buChar char="•"/>
            </a:pPr>
            <a:r>
              <a:rPr lang="en-US" sz="2400" dirty="0">
                <a:latin typeface="Calibri (Body)"/>
              </a:rPr>
              <a:t>Develop</a:t>
            </a:r>
            <a:r>
              <a:rPr lang="en-US" sz="2400" dirty="0">
                <a:solidFill>
                  <a:srgbClr val="FF0000"/>
                </a:solidFill>
                <a:latin typeface="Calibri (Body)"/>
              </a:rPr>
              <a:t> </a:t>
            </a:r>
            <a:r>
              <a:rPr lang="en-US" sz="2400" dirty="0">
                <a:latin typeface="Calibri (Body)"/>
              </a:rPr>
              <a:t>and demonstrate safe and reliable technologies that reduce the emissions of rail transportation.</a:t>
            </a:r>
          </a:p>
          <a:p>
            <a:pPr marL="342900" lvl="1" indent="-342900">
              <a:spcAft>
                <a:spcPts val="1200"/>
              </a:spcAft>
              <a:buFont typeface="Arial" panose="020B0604020202020204" pitchFamily="34" charset="0"/>
              <a:buChar char="•"/>
            </a:pPr>
            <a:r>
              <a:rPr lang="en-US" sz="2400" dirty="0">
                <a:latin typeface="Calibri (Body)"/>
              </a:rPr>
              <a:t>Develop knowledge and tools to address climate change and rail infrastructure resiliency.</a:t>
            </a:r>
          </a:p>
          <a:p>
            <a:pPr marL="342900" indent="-342900">
              <a:buFont typeface="Arial" panose="020B0604020202020204" pitchFamily="34" charset="0"/>
              <a:buChar char="•"/>
            </a:pPr>
            <a:endParaRPr lang="en-US" sz="2400" dirty="0">
              <a:latin typeface="Calibri (Body)"/>
            </a:endParaRPr>
          </a:p>
        </p:txBody>
      </p:sp>
      <p:sp>
        <p:nvSpPr>
          <p:cNvPr id="3" name="Text Placeholder 2">
            <a:extLst>
              <a:ext uri="{FF2B5EF4-FFF2-40B4-BE49-F238E27FC236}">
                <a16:creationId xmlns:a16="http://schemas.microsoft.com/office/drawing/2014/main" id="{34DCC842-EAA3-4435-A44B-6A3A5B42054D}"/>
              </a:ext>
            </a:extLst>
          </p:cNvPr>
          <p:cNvSpPr>
            <a:spLocks noGrp="1"/>
          </p:cNvSpPr>
          <p:nvPr>
            <p:ph type="body" sz="quarter" idx="14"/>
          </p:nvPr>
        </p:nvSpPr>
        <p:spPr>
          <a:xfrm>
            <a:off x="773113" y="0"/>
            <a:ext cx="10596562" cy="1162165"/>
          </a:xfrm>
        </p:spPr>
        <p:txBody>
          <a:bodyPr vert="horz" lIns="91440" tIns="45720" rIns="91440" bIns="45720" rtlCol="0" anchor="ctr">
            <a:noAutofit/>
          </a:bodyPr>
          <a:lstStyle/>
          <a:p>
            <a:r>
              <a:rPr lang="en-US" sz="2800" dirty="0">
                <a:solidFill>
                  <a:schemeClr val="bg1"/>
                </a:solidFill>
              </a:rPr>
              <a:t>Rail Energy, Emissions, and  Engine Technology Research Program</a:t>
            </a:r>
          </a:p>
        </p:txBody>
      </p:sp>
      <p:pic>
        <p:nvPicPr>
          <p:cNvPr id="4" name="Picture 3" descr="Diagram&#10;&#10;Description automatically generated">
            <a:extLst>
              <a:ext uri="{FF2B5EF4-FFF2-40B4-BE49-F238E27FC236}">
                <a16:creationId xmlns:a16="http://schemas.microsoft.com/office/drawing/2014/main" id="{844A5A88-7C35-F36D-00DD-861E8E8BB9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3531" y="992347"/>
            <a:ext cx="5007640" cy="4569655"/>
          </a:xfrm>
          <a:prstGeom prst="rect">
            <a:avLst/>
          </a:prstGeom>
        </p:spPr>
      </p:pic>
    </p:spTree>
    <p:extLst>
      <p:ext uri="{BB962C8B-B14F-4D97-AF65-F5344CB8AC3E}">
        <p14:creationId xmlns:p14="http://schemas.microsoft.com/office/powerpoint/2010/main" val="3543469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35B26450-1B50-467B-AF20-B816F845CD32}"/>
              </a:ext>
            </a:extLst>
          </p:cNvPr>
          <p:cNvSpPr>
            <a:spLocks noGrp="1"/>
          </p:cNvSpPr>
          <p:nvPr>
            <p:ph type="body" sz="quarter" idx="13"/>
          </p:nvPr>
        </p:nvSpPr>
        <p:spPr>
          <a:xfrm>
            <a:off x="701040" y="1028878"/>
            <a:ext cx="11206480" cy="2776537"/>
          </a:xfrm>
        </p:spPr>
        <p:txBody>
          <a:bodyPr/>
          <a:lstStyle/>
          <a:p>
            <a:pPr marL="342900" indent="-342900">
              <a:buFont typeface="Arial" panose="020B0604020202020204" pitchFamily="34" charset="0"/>
              <a:buChar char="•"/>
            </a:pPr>
            <a:r>
              <a:rPr lang="en-US" b="0" dirty="0">
                <a:solidFill>
                  <a:schemeClr val="tx1"/>
                </a:solidFill>
              </a:rPr>
              <a:t>The state-of-the-art technologies available for decarbonization of rail in the US are:</a:t>
            </a:r>
          </a:p>
          <a:p>
            <a:pPr marL="1260475" lvl="1" indent="-346075"/>
            <a:r>
              <a:rPr lang="en-US" sz="1800" b="0" dirty="0"/>
              <a:t>Hydrogen fuel</a:t>
            </a:r>
          </a:p>
          <a:p>
            <a:pPr marL="1260475" lvl="1" indent="-346075"/>
            <a:r>
              <a:rPr lang="en-US" sz="1800" b="0" dirty="0">
                <a:solidFill>
                  <a:schemeClr val="tx1"/>
                </a:solidFill>
              </a:rPr>
              <a:t>Battery energy storage systems</a:t>
            </a:r>
          </a:p>
          <a:p>
            <a:pPr marL="1260475" lvl="1" indent="-346075"/>
            <a:r>
              <a:rPr lang="en-US" sz="1800" b="0" dirty="0"/>
              <a:t>Electrification</a:t>
            </a:r>
          </a:p>
          <a:p>
            <a:pPr marL="342900" indent="-342900">
              <a:buFont typeface="Arial" panose="020B0604020202020204" pitchFamily="34" charset="0"/>
              <a:buChar char="•"/>
            </a:pPr>
            <a:r>
              <a:rPr lang="en-US" b="0" dirty="0">
                <a:solidFill>
                  <a:schemeClr val="tx1"/>
                </a:solidFill>
              </a:rPr>
              <a:t>Hydrogen and batteries present the next frontier in powering rail transportation:</a:t>
            </a:r>
          </a:p>
          <a:p>
            <a:pPr marL="1260475" indent="-342900">
              <a:buFont typeface="Arial" panose="020B0604020202020204" pitchFamily="34" charset="0"/>
              <a:buChar char="•"/>
            </a:pPr>
            <a:r>
              <a:rPr lang="en-US" sz="1800" b="0" dirty="0"/>
              <a:t>Reduce rail dependency on fossil fuel</a:t>
            </a:r>
          </a:p>
          <a:p>
            <a:pPr marL="1260475" indent="-342900">
              <a:buFont typeface="Arial" panose="020B0604020202020204" pitchFamily="34" charset="0"/>
              <a:buChar char="•"/>
            </a:pPr>
            <a:r>
              <a:rPr lang="en-US" sz="1800" b="0" dirty="0">
                <a:solidFill>
                  <a:schemeClr val="tx1"/>
                </a:solidFill>
              </a:rPr>
              <a:t>Improve emissions in rail transportation</a:t>
            </a:r>
            <a:endParaRPr lang="en-US" b="0" dirty="0">
              <a:solidFill>
                <a:schemeClr val="tx1"/>
              </a:solidFill>
            </a:endParaRPr>
          </a:p>
          <a:p>
            <a:pPr marL="342900" indent="-342900">
              <a:buFont typeface="Arial" panose="020B0604020202020204" pitchFamily="34" charset="0"/>
              <a:buChar char="•"/>
            </a:pPr>
            <a:r>
              <a:rPr lang="en-US" b="0" dirty="0">
                <a:solidFill>
                  <a:schemeClr val="tx1"/>
                </a:solidFill>
              </a:rPr>
              <a:t>Current research is focused on supporting the development of these advanced technologies for rail applications, and the assessment of their safe performance.</a:t>
            </a:r>
            <a:endParaRPr lang="en-US" b="0" dirty="0"/>
          </a:p>
          <a:p>
            <a:pPr algn="ctr">
              <a:lnSpc>
                <a:spcPct val="200000"/>
              </a:lnSpc>
            </a:pPr>
            <a:r>
              <a:rPr lang="en-US" sz="3200" b="0" dirty="0">
                <a:solidFill>
                  <a:srgbClr val="FF0000"/>
                </a:solidFill>
              </a:rPr>
              <a:t>FRA must ensure such technologies are safe!</a:t>
            </a:r>
            <a:endParaRPr lang="en-US" sz="2800" b="0" dirty="0">
              <a:solidFill>
                <a:srgbClr val="FF0000"/>
              </a:solidFill>
            </a:endParaRPr>
          </a:p>
          <a:p>
            <a:endParaRPr lang="en-US" b="0" dirty="0"/>
          </a:p>
        </p:txBody>
      </p:sp>
      <p:sp>
        <p:nvSpPr>
          <p:cNvPr id="4" name="TextBox 3">
            <a:extLst>
              <a:ext uri="{FF2B5EF4-FFF2-40B4-BE49-F238E27FC236}">
                <a16:creationId xmlns:a16="http://schemas.microsoft.com/office/drawing/2014/main" id="{E1FF8CAA-0421-D02E-8247-8E84B0F51CBA}"/>
              </a:ext>
            </a:extLst>
          </p:cNvPr>
          <p:cNvSpPr txBox="1"/>
          <p:nvPr/>
        </p:nvSpPr>
        <p:spPr>
          <a:xfrm>
            <a:off x="1087120" y="396240"/>
            <a:ext cx="7538720" cy="523220"/>
          </a:xfrm>
          <a:prstGeom prst="rect">
            <a:avLst/>
          </a:prstGeom>
          <a:noFill/>
        </p:spPr>
        <p:txBody>
          <a:bodyPr wrap="square" rtlCol="0">
            <a:spAutoFit/>
          </a:bodyPr>
          <a:lstStyle/>
          <a:p>
            <a:r>
              <a:rPr lang="en-US" sz="2800" dirty="0">
                <a:solidFill>
                  <a:schemeClr val="bg1"/>
                </a:solidFill>
              </a:rPr>
              <a:t>Rail Decarbonization Technology Research</a:t>
            </a:r>
          </a:p>
        </p:txBody>
      </p:sp>
    </p:spTree>
    <p:extLst>
      <p:ext uri="{BB962C8B-B14F-4D97-AF65-F5344CB8AC3E}">
        <p14:creationId xmlns:p14="http://schemas.microsoft.com/office/powerpoint/2010/main" val="3670731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6F330D8-B6AD-4983-AB86-D42030E8B3F9}"/>
              </a:ext>
            </a:extLst>
          </p:cNvPr>
          <p:cNvSpPr>
            <a:spLocks noGrp="1"/>
          </p:cNvSpPr>
          <p:nvPr>
            <p:ph type="body" sz="quarter" idx="10"/>
          </p:nvPr>
        </p:nvSpPr>
        <p:spPr/>
        <p:txBody>
          <a:bodyPr/>
          <a:lstStyle/>
          <a:p>
            <a:r>
              <a:rPr lang="en-US" sz="6600" b="1" dirty="0"/>
              <a:t>FRA Rail E3</a:t>
            </a:r>
            <a:br>
              <a:rPr lang="en-US" sz="6600" b="1" dirty="0"/>
            </a:br>
            <a:r>
              <a:rPr lang="en-US" sz="6600" b="1" dirty="0"/>
              <a:t>Technologies</a:t>
            </a:r>
            <a:br>
              <a:rPr lang="en-US" sz="6600" b="1" dirty="0"/>
            </a:br>
            <a:r>
              <a:rPr lang="en-US" sz="6600" b="1" dirty="0"/>
              <a:t>Research Projects</a:t>
            </a:r>
          </a:p>
        </p:txBody>
      </p:sp>
    </p:spTree>
    <p:extLst>
      <p:ext uri="{BB962C8B-B14F-4D97-AF65-F5344CB8AC3E}">
        <p14:creationId xmlns:p14="http://schemas.microsoft.com/office/powerpoint/2010/main" val="1591547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DC002D0-069E-947C-5D6B-1BE05C3E2A05}"/>
              </a:ext>
            </a:extLst>
          </p:cNvPr>
          <p:cNvGrpSpPr/>
          <p:nvPr/>
        </p:nvGrpSpPr>
        <p:grpSpPr>
          <a:xfrm>
            <a:off x="572770" y="2966720"/>
            <a:ext cx="5939790" cy="3721416"/>
            <a:chOff x="4301675" y="872894"/>
            <a:chExt cx="3991957" cy="3214810"/>
          </a:xfrm>
        </p:grpSpPr>
        <p:pic>
          <p:nvPicPr>
            <p:cNvPr id="5" name="Picture 4" descr="A picture containing tree, outdoor, truck, transport&#10;&#10;Description automatically generated">
              <a:extLst>
                <a:ext uri="{FF2B5EF4-FFF2-40B4-BE49-F238E27FC236}">
                  <a16:creationId xmlns:a16="http://schemas.microsoft.com/office/drawing/2014/main" id="{265DF6D8-77AB-59EB-2535-15938EB5FF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687" b="27555"/>
            <a:stretch/>
          </p:blipFill>
          <p:spPr>
            <a:xfrm>
              <a:off x="4307451" y="872894"/>
              <a:ext cx="3986181" cy="1128815"/>
            </a:xfrm>
            <a:prstGeom prst="rect">
              <a:avLst/>
            </a:prstGeom>
          </p:spPr>
        </p:pic>
        <p:pic>
          <p:nvPicPr>
            <p:cNvPr id="6" name="Picture 5" descr="A picture containing sky, outdoor, transport, military vehicle&#10;&#10;Description automatically generated">
              <a:extLst>
                <a:ext uri="{FF2B5EF4-FFF2-40B4-BE49-F238E27FC236}">
                  <a16:creationId xmlns:a16="http://schemas.microsoft.com/office/drawing/2014/main" id="{50B041EB-B182-1EFB-DB77-0ADF19CE9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802" y="1803186"/>
              <a:ext cx="1974311" cy="1480733"/>
            </a:xfrm>
            <a:prstGeom prst="rect">
              <a:avLst/>
            </a:prstGeom>
          </p:spPr>
        </p:pic>
        <p:pic>
          <p:nvPicPr>
            <p:cNvPr id="7" name="Picture 2">
              <a:extLst>
                <a:ext uri="{FF2B5EF4-FFF2-40B4-BE49-F238E27FC236}">
                  <a16:creationId xmlns:a16="http://schemas.microsoft.com/office/drawing/2014/main" id="{F2FD2AC4-60BB-E0A5-9979-9F6F9CBEB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675" y="1796916"/>
              <a:ext cx="2130805" cy="13317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2BA94AD-E1F9-6864-A053-1EB555B1EE9F}"/>
                </a:ext>
              </a:extLst>
            </p:cNvPr>
            <p:cNvPicPr>
              <a:picLocks noChangeAspect="1"/>
            </p:cNvPicPr>
            <p:nvPr/>
          </p:nvPicPr>
          <p:blipFill rotWithShape="1">
            <a:blip r:embed="rId5"/>
            <a:srcRect l="33956" t="22361" r="24161" b="58491"/>
            <a:stretch/>
          </p:blipFill>
          <p:spPr>
            <a:xfrm>
              <a:off x="4302815" y="3062598"/>
              <a:ext cx="3986181" cy="1025106"/>
            </a:xfrm>
            <a:prstGeom prst="rect">
              <a:avLst/>
            </a:prstGeom>
          </p:spPr>
        </p:pic>
      </p:grpSp>
      <p:pic>
        <p:nvPicPr>
          <p:cNvPr id="1026" name="Picture 2" descr="Image result for south korea battery fire">
            <a:extLst>
              <a:ext uri="{FF2B5EF4-FFF2-40B4-BE49-F238E27FC236}">
                <a16:creationId xmlns:a16="http://schemas.microsoft.com/office/drawing/2014/main" id="{61C8E1D5-6951-5E03-12B2-7389EFFC66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35" y="98743"/>
            <a:ext cx="3981450" cy="26574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F881468-A9FF-972E-221F-E70D5D4E34C4}"/>
              </a:ext>
            </a:extLst>
          </p:cNvPr>
          <p:cNvPicPr>
            <a:picLocks noChangeAspect="1"/>
          </p:cNvPicPr>
          <p:nvPr/>
        </p:nvPicPr>
        <p:blipFill>
          <a:blip r:embed="rId7"/>
          <a:stretch>
            <a:fillRect/>
          </a:stretch>
        </p:blipFill>
        <p:spPr>
          <a:xfrm>
            <a:off x="6361761" y="26188"/>
            <a:ext cx="5872574" cy="4344816"/>
          </a:xfrm>
          <a:prstGeom prst="rect">
            <a:avLst/>
          </a:prstGeom>
        </p:spPr>
      </p:pic>
    </p:spTree>
    <p:extLst>
      <p:ext uri="{BB962C8B-B14F-4D97-AF65-F5344CB8AC3E}">
        <p14:creationId xmlns:p14="http://schemas.microsoft.com/office/powerpoint/2010/main" val="1672120741"/>
      </p:ext>
    </p:extLst>
  </p:cSld>
  <p:clrMapOvr>
    <a:masterClrMapping/>
  </p:clrMapOvr>
</p:sld>
</file>

<file path=ppt/theme/theme1.xml><?xml version="1.0" encoding="utf-8"?>
<a:theme xmlns:a="http://schemas.openxmlformats.org/drawingml/2006/main" name="Cov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Line Head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line Head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act 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10893</TotalTime>
  <Words>1138</Words>
  <Application>Microsoft Office PowerPoint</Application>
  <PresentationFormat>Widescreen</PresentationFormat>
  <Paragraphs>113</Paragraphs>
  <Slides>14</Slides>
  <Notes>4</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14</vt:i4>
      </vt:variant>
    </vt:vector>
  </HeadingPairs>
  <TitlesOfParts>
    <vt:vector size="27" baseType="lpstr">
      <vt:lpstr>Arial</vt:lpstr>
      <vt:lpstr>Calibri</vt:lpstr>
      <vt:lpstr>Calibri (Body)</vt:lpstr>
      <vt:lpstr>Calibri Light</vt:lpstr>
      <vt:lpstr>Courier New</vt:lpstr>
      <vt:lpstr>Source Sans Pro</vt:lpstr>
      <vt:lpstr>Times New Roman</vt:lpstr>
      <vt:lpstr>Wingdings</vt:lpstr>
      <vt:lpstr>Cover slide</vt:lpstr>
      <vt:lpstr>Section</vt:lpstr>
      <vt:lpstr>1-Line Headline</vt:lpstr>
      <vt:lpstr>2-line Headline</vt:lpstr>
      <vt:lpstr>Contact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Tolbert, Kimberly CTR (FRA)</dc:creator>
  <cp:lastModifiedBy>Shurland, Melissa (FRA)</cp:lastModifiedBy>
  <cp:revision>133</cp:revision>
  <dcterms:created xsi:type="dcterms:W3CDTF">2021-04-30T18:17:57Z</dcterms:created>
  <dcterms:modified xsi:type="dcterms:W3CDTF">2024-07-23T16:48:22Z</dcterms:modified>
</cp:coreProperties>
</file>